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</p:sldMasterIdLst>
  <p:sldIdLst>
    <p:sldId id="256" r:id="rId2"/>
    <p:sldId id="329" r:id="rId3"/>
    <p:sldId id="257" r:id="rId4"/>
    <p:sldId id="262" r:id="rId5"/>
    <p:sldId id="258" r:id="rId6"/>
    <p:sldId id="259" r:id="rId7"/>
    <p:sldId id="260" r:id="rId8"/>
    <p:sldId id="261" r:id="rId9"/>
    <p:sldId id="263" r:id="rId10"/>
    <p:sldId id="264" r:id="rId11"/>
    <p:sldId id="338" r:id="rId12"/>
    <p:sldId id="326" r:id="rId13"/>
    <p:sldId id="339" r:id="rId14"/>
    <p:sldId id="271" r:id="rId15"/>
    <p:sldId id="341" r:id="rId16"/>
    <p:sldId id="342" r:id="rId17"/>
    <p:sldId id="34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5" r:id="rId28"/>
    <p:sldId id="286" r:id="rId29"/>
    <p:sldId id="287" r:id="rId30"/>
    <p:sldId id="288" r:id="rId31"/>
    <p:sldId id="324" r:id="rId32"/>
    <p:sldId id="325" r:id="rId33"/>
    <p:sldId id="289" r:id="rId34"/>
    <p:sldId id="290" r:id="rId35"/>
    <p:sldId id="318" r:id="rId36"/>
    <p:sldId id="299" r:id="rId37"/>
    <p:sldId id="291" r:id="rId38"/>
    <p:sldId id="292" r:id="rId39"/>
    <p:sldId id="293" r:id="rId40"/>
    <p:sldId id="294" r:id="rId41"/>
    <p:sldId id="295" r:id="rId42"/>
    <p:sldId id="297" r:id="rId43"/>
    <p:sldId id="301" r:id="rId44"/>
    <p:sldId id="300" r:id="rId45"/>
    <p:sldId id="302" r:id="rId46"/>
    <p:sldId id="320" r:id="rId47"/>
    <p:sldId id="321" r:id="rId48"/>
    <p:sldId id="337" r:id="rId49"/>
    <p:sldId id="303" r:id="rId50"/>
    <p:sldId id="304" r:id="rId51"/>
    <p:sldId id="305" r:id="rId52"/>
    <p:sldId id="316" r:id="rId53"/>
    <p:sldId id="317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32" r:id="rId62"/>
    <p:sldId id="333" r:id="rId63"/>
    <p:sldId id="336" r:id="rId64"/>
    <p:sldId id="334" r:id="rId65"/>
    <p:sldId id="335" r:id="rId6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jl, licht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981"/>
  </p:normalViewPr>
  <p:slideViewPr>
    <p:cSldViewPr snapToGrid="0">
      <p:cViewPr varScale="1">
        <p:scale>
          <a:sx n="60" d="100"/>
          <a:sy n="60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30T16:24:52.35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 16383,'0'0'0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30T16:24:52.65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16383,'0'0'0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30T16:22:31.18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16383,'0'0'0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2524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0185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0900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2439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509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2707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5435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61478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154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2263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86729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806E-8E94-473C-AEE7-BE6F15F85533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42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leurrijk golvend concept">
            <a:extLst>
              <a:ext uri="{FF2B5EF4-FFF2-40B4-BE49-F238E27FC236}">
                <a16:creationId xmlns:a16="http://schemas.microsoft.com/office/drawing/2014/main" id="{067873DB-DDD9-5073-CC40-A19815FB8D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2449" r="-1" b="13279"/>
          <a:stretch/>
        </p:blipFill>
        <p:spPr>
          <a:xfrm>
            <a:off x="305" y="478122"/>
            <a:ext cx="12191695" cy="685799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736115-AF52-6BD3-DB31-7E6864669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r>
              <a:rPr lang="nl-BE" dirty="0"/>
              <a:t>TIJD om </a:t>
            </a:r>
            <a:br>
              <a:rPr lang="nl-BE" dirty="0"/>
            </a:br>
            <a:r>
              <a:rPr lang="nl-BE" dirty="0"/>
              <a:t>Even stilstaan….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6FFA955-82DD-C04D-442C-4ACB5D9A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r>
              <a:rPr lang="nl-BE" dirty="0"/>
              <a:t>Neos Kuringen</a:t>
            </a:r>
            <a:br>
              <a:rPr lang="nl-BE" dirty="0"/>
            </a:br>
            <a:r>
              <a:rPr lang="nl-BE" dirty="0"/>
              <a:t>					30 januari 2025</a:t>
            </a:r>
          </a:p>
          <a:p>
            <a:endParaRPr lang="nl-BE" dirty="0"/>
          </a:p>
          <a:p>
            <a:endParaRPr lang="nl-BE" dirty="0"/>
          </a:p>
        </p:txBody>
      </p: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8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83863-12F4-2350-AA87-CA9AF798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Overlijden = erven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706C3-716E-AD85-327F-699559D0A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Erven</a:t>
            </a:r>
            <a:r>
              <a:rPr lang="nl-BE" dirty="0"/>
              <a:t> begint bij een </a:t>
            </a:r>
            <a:r>
              <a:rPr lang="nl-BE" b="1" dirty="0"/>
              <a:t>overlijden</a:t>
            </a:r>
          </a:p>
          <a:p>
            <a:r>
              <a:rPr lang="nl-BE" dirty="0"/>
              <a:t>De </a:t>
            </a:r>
            <a:r>
              <a:rPr lang="nl-BE" b="1" dirty="0"/>
              <a:t>nalatenschap </a:t>
            </a:r>
            <a:r>
              <a:rPr lang="nl-BE" dirty="0"/>
              <a:t>valt open</a:t>
            </a:r>
          </a:p>
          <a:p>
            <a:r>
              <a:rPr lang="nl-BE" dirty="0"/>
              <a:t>Nalatenschap = de </a:t>
            </a:r>
            <a:r>
              <a:rPr lang="nl-BE" u="sng" dirty="0"/>
              <a:t>goederen</a:t>
            </a:r>
            <a:r>
              <a:rPr lang="nl-BE" dirty="0"/>
              <a:t> (het vermogen) en de </a:t>
            </a:r>
            <a:r>
              <a:rPr lang="nl-BE" i="1" u="sng" dirty="0"/>
              <a:t>schulden </a:t>
            </a:r>
            <a:r>
              <a:rPr lang="nl-BE" dirty="0"/>
              <a:t>van de overledene</a:t>
            </a:r>
          </a:p>
          <a:p>
            <a:r>
              <a:rPr lang="nl-BE" dirty="0"/>
              <a:t>Erven = de nalatenschap gaat over naar:</a:t>
            </a:r>
          </a:p>
          <a:p>
            <a:pPr lvl="1"/>
            <a:r>
              <a:rPr lang="nl-BE" dirty="0"/>
              <a:t>De </a:t>
            </a:r>
            <a:r>
              <a:rPr lang="nl-BE" b="1" dirty="0"/>
              <a:t>erfgenamen</a:t>
            </a:r>
            <a:r>
              <a:rPr lang="nl-BE" dirty="0"/>
              <a:t> van de overledene</a:t>
            </a:r>
          </a:p>
          <a:p>
            <a:pPr lvl="1"/>
            <a:r>
              <a:rPr lang="nl-BE" dirty="0"/>
              <a:t>Degenen die </a:t>
            </a:r>
            <a:r>
              <a:rPr lang="nl-BE" b="1" dirty="0"/>
              <a:t>begunstigd </a:t>
            </a:r>
            <a:r>
              <a:rPr lang="nl-BE" dirty="0"/>
              <a:t>zijn door de overledene</a:t>
            </a:r>
          </a:p>
          <a:p>
            <a:pPr lvl="2"/>
            <a:r>
              <a:rPr lang="nl-BE" dirty="0"/>
              <a:t>Door testament of door een verzekering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5372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8D1DB-ED04-304B-A1F7-330D9A27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Wettelijke erfgenamen: de 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E3D73C-C73B-9A41-0F1F-41B9BBDB3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57400"/>
            <a:ext cx="9603275" cy="3886200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nl-BE" sz="6400" b="1" dirty="0"/>
              <a:t>Wie zijn mijn erfgenamen</a:t>
            </a:r>
            <a:r>
              <a:rPr lang="nl-BE" sz="6600" dirty="0"/>
              <a:t> ?                           </a:t>
            </a:r>
            <a:r>
              <a:rPr lang="nl-BE" sz="6600" b="1" dirty="0"/>
              <a:t>Bij</a:t>
            </a:r>
            <a:r>
              <a:rPr lang="nl-BE" sz="6600" b="1" dirty="0">
                <a:solidFill>
                  <a:srgbClr val="FF0000"/>
                </a:solidFill>
              </a:rPr>
              <a:t> </a:t>
            </a:r>
            <a:r>
              <a:rPr lang="nl-BE" sz="7200" b="1" dirty="0">
                <a:solidFill>
                  <a:srgbClr val="FF0000"/>
                </a:solidFill>
              </a:rPr>
              <a:t>gehuwden:</a:t>
            </a:r>
            <a:r>
              <a:rPr lang="nl-BE" sz="6600" b="1" dirty="0">
                <a:solidFill>
                  <a:srgbClr val="FF0000"/>
                </a:solidFill>
              </a:rPr>
              <a:t> </a:t>
            </a:r>
            <a:r>
              <a:rPr lang="nl-BE" sz="6600" b="1" dirty="0"/>
              <a:t>een  partner overlijdt</a:t>
            </a:r>
            <a:br>
              <a:rPr lang="nl-BE" sz="6400" b="1" dirty="0"/>
            </a:br>
            <a:r>
              <a:rPr lang="nl-BE" sz="6400" b="1" dirty="0"/>
              <a:t>De 4 orden</a:t>
            </a:r>
            <a:r>
              <a:rPr lang="nl-BE" dirty="0"/>
              <a:t>				     </a:t>
            </a:r>
            <a:r>
              <a:rPr lang="nl-BE" sz="8000" b="1" dirty="0"/>
              <a:t>wie erft?</a:t>
            </a:r>
            <a:br>
              <a:rPr lang="nl-BE" sz="7200" b="1" dirty="0"/>
            </a:br>
            <a:r>
              <a:rPr lang="nl-BE" sz="7200" b="1" dirty="0"/>
              <a:t>					    </a:t>
            </a:r>
            <a:br>
              <a:rPr lang="nl-BE" sz="7200" b="1" dirty="0"/>
            </a:br>
            <a:r>
              <a:rPr lang="nl-BE" sz="7200" b="1" dirty="0"/>
              <a:t>	</a:t>
            </a:r>
            <a:r>
              <a:rPr lang="nl-BE" dirty="0"/>
              <a:t>																																																									</a:t>
            </a:r>
            <a:br>
              <a:rPr lang="nl-BE" dirty="0"/>
            </a:br>
            <a:br>
              <a:rPr lang="nl-BE" dirty="0"/>
            </a:br>
            <a:br>
              <a:rPr lang="nl-BE" dirty="0"/>
            </a:br>
            <a:br>
              <a:rPr lang="nl-BE" dirty="0"/>
            </a:br>
            <a:br>
              <a:rPr lang="nl-BE" dirty="0"/>
            </a:br>
            <a:r>
              <a:rPr lang="nl-BE" dirty="0"/>
              <a:t>																													</a:t>
            </a:r>
            <a:br>
              <a:rPr lang="nl-BE" dirty="0"/>
            </a:br>
            <a:br>
              <a:rPr lang="nl-BE" dirty="0"/>
            </a:br>
            <a:br>
              <a:rPr lang="nl-BE" dirty="0"/>
            </a:br>
            <a:br>
              <a:rPr lang="nl-BE" dirty="0"/>
            </a:br>
            <a:endParaRPr lang="nl-BE" dirty="0"/>
          </a:p>
          <a:p>
            <a:pPr marL="3657600" lvl="8" indent="0">
              <a:buNone/>
            </a:pPr>
            <a:endParaRPr lang="nl-BE" dirty="0"/>
          </a:p>
          <a:p>
            <a:pPr marL="3657600" lvl="8" indent="0">
              <a:buNone/>
            </a:pPr>
            <a:r>
              <a:rPr lang="nl-BE" dirty="0"/>
              <a:t>							</a:t>
            </a:r>
          </a:p>
          <a:p>
            <a:pPr marL="3657600" lvl="8" indent="0">
              <a:buNone/>
            </a:pPr>
            <a:endParaRPr lang="nl-BE" dirty="0"/>
          </a:p>
          <a:p>
            <a:pPr marL="3657600" lvl="8" indent="0">
              <a:buNone/>
            </a:pPr>
            <a:endParaRPr lang="nl-BE" dirty="0"/>
          </a:p>
          <a:p>
            <a:pPr marL="3657600" lvl="8" indent="0">
              <a:buNone/>
            </a:pPr>
            <a:r>
              <a:rPr lang="nl-BE" dirty="0"/>
              <a:t>						</a:t>
            </a:r>
            <a:br>
              <a:rPr lang="nl-BE" dirty="0"/>
            </a:br>
            <a:br>
              <a:rPr lang="nl-BE" dirty="0"/>
            </a:br>
            <a:endParaRPr lang="nl-BE" dirty="0"/>
          </a:p>
          <a:p>
            <a:pPr marL="3657600" lvl="8" indent="0">
              <a:buNone/>
            </a:pPr>
            <a:endParaRPr lang="nl-BE" dirty="0"/>
          </a:p>
          <a:p>
            <a:pPr marL="3657600" lvl="8" indent="0">
              <a:buNone/>
            </a:pPr>
            <a:endParaRPr lang="nl-BE" dirty="0"/>
          </a:p>
          <a:p>
            <a:pPr marL="457200" lvl="1" indent="0">
              <a:buNone/>
            </a:pPr>
            <a:br>
              <a:rPr lang="nl-BE" dirty="0"/>
            </a:br>
            <a:br>
              <a:rPr lang="nl-BE" dirty="0"/>
            </a:br>
            <a:r>
              <a:rPr lang="nl-BE" sz="8200" b="1" u="sng" dirty="0">
                <a:solidFill>
                  <a:srgbClr val="FF0000"/>
                </a:solidFill>
              </a:rPr>
              <a:t>iedere orde sluit de volgende uit</a:t>
            </a:r>
            <a:br>
              <a:rPr lang="nl-BE" dirty="0"/>
            </a:br>
            <a:endParaRPr lang="nl-BE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0280D85-960E-BB10-8A5B-A79B8BF7D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23444"/>
              </p:ext>
            </p:extLst>
          </p:nvPr>
        </p:nvGraphicFramePr>
        <p:xfrm>
          <a:off x="1600201" y="2786062"/>
          <a:ext cx="4300538" cy="27003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00538">
                  <a:extLst>
                    <a:ext uri="{9D8B030D-6E8A-4147-A177-3AD203B41FA5}">
                      <a16:colId xmlns:a16="http://schemas.microsoft.com/office/drawing/2014/main" val="3459698997"/>
                    </a:ext>
                  </a:extLst>
                </a:gridCol>
              </a:tblGrid>
              <a:tr h="2700338">
                <a:tc>
                  <a:txBody>
                    <a:bodyPr/>
                    <a:lstStyle/>
                    <a:p>
                      <a:r>
                        <a:rPr lang="nl-BE" dirty="0"/>
                        <a:t>1° kinderen, kleinkinderen</a:t>
                      </a:r>
                      <a:br>
                        <a:rPr lang="nl-BE" dirty="0"/>
                      </a:br>
                      <a:br>
                        <a:rPr lang="nl-BE" dirty="0"/>
                      </a:br>
                      <a:r>
                        <a:rPr lang="nl-BE" dirty="0"/>
                        <a:t>   2° ouders + broers en zussen</a:t>
                      </a:r>
                      <a:br>
                        <a:rPr lang="nl-BE" dirty="0"/>
                      </a:br>
                      <a:br>
                        <a:rPr lang="nl-BE" dirty="0"/>
                      </a:br>
                      <a:r>
                        <a:rPr lang="nl-BE" dirty="0"/>
                        <a:t>      3° ouders</a:t>
                      </a:r>
                      <a:br>
                        <a:rPr lang="nl-BE" dirty="0"/>
                      </a:br>
                      <a:br>
                        <a:rPr lang="nl-BE" dirty="0"/>
                      </a:br>
                      <a:r>
                        <a:rPr lang="nl-BE" dirty="0"/>
                        <a:t>           4° ooms, tantes, neven, nichten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086867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2C1B6A2-1704-715B-5A04-75596D7CF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12372"/>
              </p:ext>
            </p:extLst>
          </p:nvPr>
        </p:nvGraphicFramePr>
        <p:xfrm>
          <a:off x="6095999" y="2871787"/>
          <a:ext cx="4833939" cy="2651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833939">
                  <a:extLst>
                    <a:ext uri="{9D8B030D-6E8A-4147-A177-3AD203B41FA5}">
                      <a16:colId xmlns:a16="http://schemas.microsoft.com/office/drawing/2014/main" val="4254499364"/>
                    </a:ext>
                  </a:extLst>
                </a:gridCol>
              </a:tblGrid>
              <a:tr h="2508884">
                <a:tc>
                  <a:txBody>
                    <a:bodyPr/>
                    <a:lstStyle/>
                    <a:p>
                      <a:r>
                        <a:rPr lang="nl-BE" dirty="0"/>
                        <a:t>De</a:t>
                      </a:r>
                      <a:r>
                        <a:rPr lang="nl-BE" dirty="0">
                          <a:solidFill>
                            <a:srgbClr val="FF0000"/>
                          </a:solidFill>
                        </a:rPr>
                        <a:t> langstlevende         </a:t>
                      </a:r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☛ </a:t>
                      </a:r>
                      <a:r>
                        <a:rPr lang="nl-BE" i="1" dirty="0"/>
                        <a:t>samen met</a:t>
                      </a:r>
                      <a:br>
                        <a:rPr lang="nl-BE" i="1" dirty="0"/>
                      </a:br>
                      <a:r>
                        <a:rPr lang="nl-BE" i="1" dirty="0"/>
                        <a:t>  1° de kinderen, kleinkinderen</a:t>
                      </a:r>
                      <a:br>
                        <a:rPr lang="nl-BE" i="1" dirty="0"/>
                      </a:br>
                      <a:br>
                        <a:rPr lang="nl-BE" i="1" dirty="0"/>
                      </a:br>
                      <a:r>
                        <a:rPr lang="nl-BE" i="1" dirty="0"/>
                        <a:t>      2° de ouders, broers en zussen</a:t>
                      </a:r>
                      <a:br>
                        <a:rPr lang="nl-BE" i="1" dirty="0"/>
                      </a:br>
                      <a:br>
                        <a:rPr lang="nl-BE" i="1" dirty="0"/>
                      </a:br>
                      <a:r>
                        <a:rPr lang="nl-BE" i="1" dirty="0"/>
                        <a:t>           3° de ouders</a:t>
                      </a:r>
                      <a:br>
                        <a:rPr lang="nl-BE" i="1" dirty="0"/>
                      </a:br>
                      <a:br>
                        <a:rPr lang="nl-BE" i="1" dirty="0"/>
                      </a:br>
                      <a:r>
                        <a:rPr lang="nl-BE" i="1" dirty="0"/>
                        <a:t>zijn er </a:t>
                      </a:r>
                      <a:r>
                        <a:rPr lang="nl-BE" i="1" dirty="0">
                          <a:highlight>
                            <a:srgbClr val="FFFF00"/>
                          </a:highlight>
                        </a:rPr>
                        <a:t>geen</a:t>
                      </a:r>
                      <a:r>
                        <a:rPr lang="nl-BE" i="1" dirty="0"/>
                        <a:t> kinderen, ouders,  broers, zussen</a:t>
                      </a:r>
                      <a:br>
                        <a:rPr lang="nl-BE" i="1" dirty="0"/>
                      </a:br>
                      <a:r>
                        <a:rPr lang="nl-BE" sz="2400" i="1" dirty="0">
                          <a:solidFill>
                            <a:srgbClr val="FF0000"/>
                          </a:solidFill>
                        </a:rPr>
                        <a:t>langstlevende</a:t>
                      </a:r>
                      <a:r>
                        <a:rPr lang="nl-BE" i="1" dirty="0"/>
                        <a:t> </a:t>
                      </a:r>
                      <a:r>
                        <a:rPr lang="nl-BE" i="1" dirty="0">
                          <a:highlight>
                            <a:srgbClr val="FFFF00"/>
                          </a:highlight>
                        </a:rPr>
                        <a:t>erft alles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08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969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DF24B-17BB-2D71-FE1B-8647E61E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Gehuwd met kinderen</a:t>
            </a:r>
            <a:br>
              <a:rPr lang="nl-BE" dirty="0"/>
            </a:br>
            <a:r>
              <a:rPr lang="nl-BE" dirty="0"/>
              <a:t>wat is de </a:t>
            </a:r>
            <a:r>
              <a:rPr lang="nl-BE" dirty="0">
                <a:highlight>
                  <a:srgbClr val="FFFF00"/>
                </a:highlight>
              </a:rPr>
              <a:t>nalatenschap </a:t>
            </a:r>
            <a:r>
              <a:rPr lang="nl-BE" dirty="0"/>
              <a:t>bij </a:t>
            </a:r>
            <a:r>
              <a:rPr lang="nl-BE" i="1" dirty="0">
                <a:highlight>
                  <a:srgbClr val="FFFF00"/>
                </a:highlight>
              </a:rPr>
              <a:t>wettelijk 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185488-2071-AD2A-0FF7-63E02CFF1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434" y="2030020"/>
            <a:ext cx="9603275" cy="38992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b="1" dirty="0"/>
              <a:t>Wettelijk stelsel</a:t>
            </a:r>
            <a:br>
              <a:rPr lang="nl-BE" sz="1800" b="1" dirty="0"/>
            </a:br>
            <a:r>
              <a:rPr lang="nl-BE" sz="1800" b="1" dirty="0"/>
              <a:t>                  </a:t>
            </a:r>
            <a:r>
              <a:rPr lang="nl-BE" sz="1800" dirty="0"/>
              <a:t> ❒  eigen partner             ❒ gemeenschap		❒ eigen partner</a:t>
            </a:r>
            <a:br>
              <a:rPr lang="nl-BE" sz="1800" dirty="0"/>
            </a:br>
            <a:r>
              <a:rPr lang="nl-BE" sz="1800" dirty="0"/>
              <a:t>			                        huis</a:t>
            </a:r>
            <a:br>
              <a:rPr lang="nl-BE" sz="1800" dirty="0"/>
            </a:br>
            <a:r>
              <a:rPr lang="nl-BE" sz="1800" dirty="0"/>
              <a:t>			                        geld</a:t>
            </a:r>
            <a:br>
              <a:rPr lang="nl-BE" sz="1800" dirty="0"/>
            </a:br>
            <a:r>
              <a:rPr lang="nl-BE" sz="1800" dirty="0"/>
              <a:t>partner overlijdt</a:t>
            </a:r>
            <a:br>
              <a:rPr lang="nl-BE" sz="1800" dirty="0"/>
            </a:br>
            <a:r>
              <a:rPr lang="nl-BE" sz="1800" dirty="0"/>
              <a:t>                   ☑</a:t>
            </a:r>
            <a:r>
              <a:rPr lang="nl-BE" sz="18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1800" dirty="0"/>
              <a:t>     </a:t>
            </a:r>
            <a:r>
              <a:rPr lang="nl-BE" sz="1800" b="1" dirty="0"/>
              <a:t>nalatenschap</a:t>
            </a:r>
            <a:br>
              <a:rPr lang="nl-BE" sz="1800" dirty="0"/>
            </a:br>
            <a:r>
              <a:rPr lang="nl-BE" sz="1800" dirty="0"/>
              <a:t>	► eigen ✟ + ½ van de gemeeenschap</a:t>
            </a:r>
            <a:br>
              <a:rPr lang="nl-BE" sz="1800" dirty="0"/>
            </a:br>
            <a:endParaRPr lang="nl-BE" sz="1800" dirty="0"/>
          </a:p>
          <a:p>
            <a:r>
              <a:rPr lang="nl-BE" sz="1800" b="1" dirty="0">
                <a:solidFill>
                  <a:srgbClr val="FF0000"/>
                </a:solidFill>
                <a:highlight>
                  <a:srgbClr val="00FF00"/>
                </a:highlight>
              </a:rPr>
              <a:t>kinderen </a:t>
            </a:r>
            <a:r>
              <a:rPr lang="nl-BE" sz="1800" dirty="0">
                <a:highlight>
                  <a:srgbClr val="00FF00"/>
                </a:highlight>
              </a:rPr>
              <a:t>: </a:t>
            </a:r>
            <a:r>
              <a:rPr lang="nl-BE" sz="1800" b="1" dirty="0">
                <a:highlight>
                  <a:srgbClr val="00FF00"/>
                </a:highlight>
              </a:rPr>
              <a:t>blote eigendom</a:t>
            </a:r>
          </a:p>
          <a:p>
            <a:r>
              <a:rPr lang="nl-BE" sz="1800" b="1" dirty="0">
                <a:solidFill>
                  <a:srgbClr val="FF0000"/>
                </a:solidFill>
                <a:highlight>
                  <a:srgbClr val="00FFFF"/>
                </a:highlight>
              </a:rPr>
              <a:t>langstlevende </a:t>
            </a:r>
            <a:r>
              <a:rPr lang="nl-BE" sz="1800" dirty="0">
                <a:highlight>
                  <a:srgbClr val="00FFFF"/>
                </a:highlight>
              </a:rPr>
              <a:t>: </a:t>
            </a:r>
            <a:r>
              <a:rPr lang="nl-BE" sz="1800" b="1" dirty="0">
                <a:highlight>
                  <a:srgbClr val="00FFFF"/>
                </a:highlight>
              </a:rPr>
              <a:t>vruchtgebruik</a:t>
            </a:r>
            <a:r>
              <a:rPr lang="nl-BE" sz="1800" dirty="0">
                <a:highlight>
                  <a:srgbClr val="00FFFF"/>
                </a:highlight>
              </a:rPr>
              <a:t> </a:t>
            </a:r>
            <a:r>
              <a:rPr lang="nl-BE" sz="1800" dirty="0"/>
              <a:t>= genot, wonen, rente, intrest</a:t>
            </a:r>
          </a:p>
        </p:txBody>
      </p:sp>
    </p:spTree>
    <p:extLst>
      <p:ext uri="{BB962C8B-B14F-4D97-AF65-F5344CB8AC3E}">
        <p14:creationId xmlns:p14="http://schemas.microsoft.com/office/powerpoint/2010/main" val="4188598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62107-1B64-F5AF-DEAB-DB41F0CF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Gehuwd met kinderen</a:t>
            </a:r>
            <a:br>
              <a:rPr lang="nl-BE" dirty="0"/>
            </a:br>
            <a:r>
              <a:rPr lang="nl-BE" sz="2700" dirty="0"/>
              <a:t>Wat is de </a:t>
            </a:r>
            <a:r>
              <a:rPr lang="nl-BE" sz="2700" dirty="0">
                <a:highlight>
                  <a:srgbClr val="FFFF00"/>
                </a:highlight>
              </a:rPr>
              <a:t>nalatenschap</a:t>
            </a:r>
            <a:r>
              <a:rPr lang="nl-BE" sz="2700" dirty="0"/>
              <a:t> bij </a:t>
            </a:r>
            <a:r>
              <a:rPr lang="nl-BE" sz="2700" dirty="0">
                <a:highlight>
                  <a:srgbClr val="FFFF00"/>
                </a:highlight>
              </a:rPr>
              <a:t>scheiding van goederen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575441-8745-8AE8-8F50-419ACD5F5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706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BE" sz="7200" b="1" dirty="0"/>
              <a:t>Scheiding van goederen</a:t>
            </a:r>
            <a:br>
              <a:rPr lang="nl-BE" sz="7200" b="1" dirty="0"/>
            </a:br>
            <a:br>
              <a:rPr lang="nl-BE" sz="7200" dirty="0"/>
            </a:br>
            <a:r>
              <a:rPr lang="nl-BE" sz="7200" dirty="0"/>
              <a:t>             ❒  eigen partner 		❒ eigen partner</a:t>
            </a:r>
            <a:br>
              <a:rPr lang="nl-BE" sz="7200" dirty="0"/>
            </a:br>
            <a:br>
              <a:rPr lang="nl-BE" sz="7200" dirty="0"/>
            </a:br>
            <a:r>
              <a:rPr lang="nl-BE" sz="7200" dirty="0"/>
              <a:t>partner overlijdt</a:t>
            </a:r>
            <a:br>
              <a:rPr lang="nl-BE" sz="7200" dirty="0"/>
            </a:br>
            <a:br>
              <a:rPr lang="nl-BE" sz="7200" dirty="0"/>
            </a:br>
            <a:r>
              <a:rPr lang="nl-BE" sz="7200" dirty="0"/>
              <a:t>          ☑</a:t>
            </a:r>
            <a:r>
              <a:rPr lang="nl-BE" sz="72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7200" dirty="0"/>
              <a:t>     </a:t>
            </a:r>
            <a:r>
              <a:rPr lang="nl-BE" sz="7200" b="1" dirty="0"/>
              <a:t>nalatenschap</a:t>
            </a:r>
            <a:br>
              <a:rPr lang="nl-BE" sz="7200" b="1" dirty="0"/>
            </a:br>
            <a:br>
              <a:rPr lang="nl-BE" sz="7200" dirty="0"/>
            </a:br>
            <a:r>
              <a:rPr lang="nl-BE" sz="7200" dirty="0"/>
              <a:t>              ► eigen ✟</a:t>
            </a:r>
            <a:br>
              <a:rPr lang="nl-BE" sz="7200" dirty="0"/>
            </a:br>
            <a:endParaRPr lang="nl-BE" sz="7200" dirty="0"/>
          </a:p>
          <a:p>
            <a:r>
              <a:rPr lang="nl-BE" sz="7200" b="1" dirty="0">
                <a:solidFill>
                  <a:srgbClr val="FF0000"/>
                </a:solidFill>
                <a:highlight>
                  <a:srgbClr val="00FF00"/>
                </a:highlight>
              </a:rPr>
              <a:t>kinderen </a:t>
            </a:r>
            <a:r>
              <a:rPr lang="nl-BE" sz="7200" dirty="0">
                <a:highlight>
                  <a:srgbClr val="00FF00"/>
                </a:highlight>
              </a:rPr>
              <a:t>: </a:t>
            </a:r>
            <a:r>
              <a:rPr lang="nl-BE" sz="7200" b="1" dirty="0">
                <a:highlight>
                  <a:srgbClr val="00FF00"/>
                </a:highlight>
              </a:rPr>
              <a:t>blote eigendom</a:t>
            </a:r>
          </a:p>
          <a:p>
            <a:r>
              <a:rPr lang="nl-BE" sz="7200" b="1" dirty="0">
                <a:solidFill>
                  <a:srgbClr val="FF0000"/>
                </a:solidFill>
                <a:highlight>
                  <a:srgbClr val="00FFFF"/>
                </a:highlight>
              </a:rPr>
              <a:t>langstlevende </a:t>
            </a:r>
            <a:r>
              <a:rPr lang="nl-BE" sz="7200" dirty="0">
                <a:highlight>
                  <a:srgbClr val="00FFFF"/>
                </a:highlight>
              </a:rPr>
              <a:t>: </a:t>
            </a:r>
            <a:r>
              <a:rPr lang="nl-BE" sz="7200" b="1" dirty="0">
                <a:highlight>
                  <a:srgbClr val="00FFFF"/>
                </a:highlight>
              </a:rPr>
              <a:t>vruchtgebruik</a:t>
            </a:r>
            <a:r>
              <a:rPr lang="nl-BE" sz="7200" dirty="0">
                <a:highlight>
                  <a:srgbClr val="00FFFF"/>
                </a:highlight>
              </a:rPr>
              <a:t> </a:t>
            </a:r>
            <a:r>
              <a:rPr lang="nl-BE" sz="7200" dirty="0"/>
              <a:t>= genot, wonen, rente, intrest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4614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4457C-3A4C-383E-BB47-6180A345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Gehuwd met kinderen</a:t>
            </a:r>
            <a:br>
              <a:rPr lang="nl-BE" dirty="0"/>
            </a:br>
            <a:r>
              <a:rPr lang="nl-BE" sz="2700" dirty="0"/>
              <a:t>wat is de </a:t>
            </a:r>
            <a:r>
              <a:rPr lang="nl-BE" sz="2700" dirty="0">
                <a:highlight>
                  <a:srgbClr val="FFFF00"/>
                </a:highlight>
              </a:rPr>
              <a:t>nalatenschap</a:t>
            </a:r>
            <a:r>
              <a:rPr lang="nl-BE" sz="2700" dirty="0"/>
              <a:t> bij </a:t>
            </a:r>
            <a:r>
              <a:rPr lang="nl-BE" sz="2700" dirty="0">
                <a:highlight>
                  <a:srgbClr val="FFFF00"/>
                </a:highlight>
              </a:rPr>
              <a:t>algehele gemeenschap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534332-FFB8-7B79-92D1-420CC4937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9800"/>
            <a:ext cx="9603275" cy="3756638"/>
          </a:xfrm>
        </p:spPr>
        <p:txBody>
          <a:bodyPr>
            <a:noAutofit/>
          </a:bodyPr>
          <a:lstStyle/>
          <a:p>
            <a:r>
              <a:rPr lang="nl-BE" b="1" dirty="0"/>
              <a:t>Alghele gemeenschap</a:t>
            </a:r>
            <a:br>
              <a:rPr lang="nl-BE" sz="2400" dirty="0"/>
            </a:br>
            <a:r>
              <a:rPr lang="nl-BE" sz="2400" dirty="0"/>
              <a:t>		         ❒ gemeenschap</a:t>
            </a:r>
            <a:br>
              <a:rPr lang="nl-BE" sz="2400" dirty="0"/>
            </a:br>
            <a:r>
              <a:rPr lang="nl-BE" sz="1800" dirty="0"/>
              <a:t>partner overlijdt</a:t>
            </a:r>
            <a:br>
              <a:rPr lang="nl-BE" sz="2400" dirty="0"/>
            </a:br>
            <a:r>
              <a:rPr lang="nl-BE" sz="2400" dirty="0"/>
              <a:t>         ☑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2400" dirty="0"/>
              <a:t>  nalatenschap</a:t>
            </a:r>
            <a:br>
              <a:rPr lang="nl-BE" sz="2400" dirty="0"/>
            </a:br>
            <a:r>
              <a:rPr lang="nl-BE" sz="2400" dirty="0"/>
              <a:t>	</a:t>
            </a:r>
            <a:r>
              <a:rPr lang="nl-BE" sz="2400" dirty="0">
                <a:highlight>
                  <a:srgbClr val="00FF00"/>
                </a:highlight>
              </a:rPr>
              <a:t>       ► ½ van de gemeenschap</a:t>
            </a:r>
            <a:br>
              <a:rPr lang="nl-BE" sz="2400" dirty="0">
                <a:highlight>
                  <a:srgbClr val="00FF00"/>
                </a:highlight>
              </a:rPr>
            </a:br>
            <a:endParaRPr lang="nl-BE" sz="2400" dirty="0">
              <a:highlight>
                <a:srgbClr val="00FF00"/>
              </a:highlight>
            </a:endParaRPr>
          </a:p>
          <a:p>
            <a:r>
              <a:rPr lang="nl-BE" b="1" dirty="0">
                <a:solidFill>
                  <a:srgbClr val="FF0000"/>
                </a:solidFill>
                <a:highlight>
                  <a:srgbClr val="00FF00"/>
                </a:highlight>
              </a:rPr>
              <a:t>Kinderen</a:t>
            </a:r>
            <a:r>
              <a:rPr lang="nl-BE" b="1" dirty="0">
                <a:highlight>
                  <a:srgbClr val="00FF00"/>
                </a:highlight>
              </a:rPr>
              <a:t>: blote eigendom</a:t>
            </a:r>
          </a:p>
          <a:p>
            <a:r>
              <a:rPr lang="nl-BE" b="1" dirty="0">
                <a:solidFill>
                  <a:srgbClr val="FF0000"/>
                </a:solidFill>
                <a:highlight>
                  <a:srgbClr val="00FFFF"/>
                </a:highlight>
              </a:rPr>
              <a:t>langstlevende</a:t>
            </a:r>
            <a:r>
              <a:rPr lang="nl-BE" dirty="0">
                <a:highlight>
                  <a:srgbClr val="00FFFF"/>
                </a:highlight>
              </a:rPr>
              <a:t>: </a:t>
            </a:r>
            <a:r>
              <a:rPr lang="nl-BE" b="1" dirty="0">
                <a:highlight>
                  <a:srgbClr val="00FFFF"/>
                </a:highlight>
              </a:rPr>
              <a:t>vruchtgebruik</a:t>
            </a:r>
            <a:r>
              <a:rPr lang="nl-BE" dirty="0">
                <a:highlight>
                  <a:srgbClr val="00FFFF"/>
                </a:highlight>
              </a:rPr>
              <a:t> </a:t>
            </a:r>
            <a:r>
              <a:rPr lang="nl-BE" dirty="0"/>
              <a:t>= genot, wonen, rente, intrest</a:t>
            </a:r>
            <a:br>
              <a:rPr lang="nl-BE" sz="2400" dirty="0"/>
            </a:b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118675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DF24B-17BB-2D71-FE1B-8647E61E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Gehuwd </a:t>
            </a:r>
            <a:r>
              <a:rPr lang="nl-BE" b="1" dirty="0">
                <a:solidFill>
                  <a:srgbClr val="FF0000"/>
                </a:solidFill>
              </a:rPr>
              <a:t>zonder kinderen</a:t>
            </a:r>
            <a:br>
              <a:rPr lang="nl-BE" dirty="0"/>
            </a:br>
            <a:r>
              <a:rPr lang="nl-BE" dirty="0"/>
              <a:t>wat is de </a:t>
            </a:r>
            <a:r>
              <a:rPr lang="nl-BE" dirty="0">
                <a:highlight>
                  <a:srgbClr val="FFFF00"/>
                </a:highlight>
              </a:rPr>
              <a:t>nalatenschap</a:t>
            </a:r>
            <a:r>
              <a:rPr lang="nl-BE" dirty="0"/>
              <a:t> bij </a:t>
            </a:r>
            <a:r>
              <a:rPr lang="nl-BE" i="1" dirty="0">
                <a:highlight>
                  <a:srgbClr val="FFFF00"/>
                </a:highlight>
              </a:rPr>
              <a:t>wettelijk 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185488-2071-AD2A-0FF7-63E02CFF1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434" y="2030020"/>
            <a:ext cx="9603275" cy="40234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1800" b="1" dirty="0"/>
              <a:t>Wettelijk stelsel</a:t>
            </a:r>
            <a:br>
              <a:rPr lang="nl-BE" sz="1800" b="1" dirty="0"/>
            </a:br>
            <a:r>
              <a:rPr lang="nl-BE" sz="1800" b="1" dirty="0"/>
              <a:t>                  </a:t>
            </a:r>
            <a:r>
              <a:rPr lang="nl-BE" sz="1800" dirty="0"/>
              <a:t> ❒  eigen partner             ❒ gemeenschap		❒ eigen partner</a:t>
            </a:r>
            <a:br>
              <a:rPr lang="nl-BE" sz="1800" dirty="0"/>
            </a:br>
            <a:r>
              <a:rPr lang="nl-BE" sz="1800" dirty="0"/>
              <a:t>			                   huis + geld</a:t>
            </a:r>
            <a:br>
              <a:rPr lang="nl-BE" sz="1800" dirty="0"/>
            </a:br>
            <a:r>
              <a:rPr lang="nl-BE" sz="1800" dirty="0"/>
              <a:t>partner overlijdt</a:t>
            </a:r>
            <a:br>
              <a:rPr lang="nl-BE" sz="1800" dirty="0"/>
            </a:br>
            <a:r>
              <a:rPr lang="nl-BE" sz="1800" dirty="0"/>
              <a:t>                   ☑</a:t>
            </a:r>
            <a:r>
              <a:rPr lang="nl-BE" sz="18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1800" dirty="0"/>
              <a:t>     </a:t>
            </a:r>
            <a:r>
              <a:rPr lang="nl-BE" sz="1800" b="1" dirty="0"/>
              <a:t>nalatenschap</a:t>
            </a:r>
            <a:br>
              <a:rPr lang="nl-BE" sz="1800" dirty="0"/>
            </a:br>
            <a:r>
              <a:rPr lang="nl-BE" sz="1800" dirty="0"/>
              <a:t>	► </a:t>
            </a:r>
            <a:r>
              <a:rPr lang="nl-BE" sz="1800" b="1" dirty="0">
                <a:solidFill>
                  <a:srgbClr val="00B050"/>
                </a:solidFill>
              </a:rPr>
              <a:t>eigen ✟</a:t>
            </a:r>
            <a:r>
              <a:rPr lang="nl-BE" sz="1800" dirty="0"/>
              <a:t> + </a:t>
            </a:r>
            <a:r>
              <a:rPr lang="nl-BE" sz="1800" b="1" dirty="0">
                <a:solidFill>
                  <a:srgbClr val="FF0000"/>
                </a:solidFill>
              </a:rPr>
              <a:t>½ van de gemeeenschap</a:t>
            </a:r>
            <a:br>
              <a:rPr lang="nl-BE" sz="1800" dirty="0"/>
            </a:br>
            <a:r>
              <a:rPr lang="nl-BE" sz="1800" u="sng" dirty="0"/>
              <a:t>verdeling</a:t>
            </a:r>
          </a:p>
          <a:p>
            <a:r>
              <a:rPr lang="nl-BE" sz="1800" b="1" dirty="0">
                <a:solidFill>
                  <a:srgbClr val="FF0000"/>
                </a:solidFill>
              </a:rPr>
              <a:t>½ van de gemeenschap  </a:t>
            </a:r>
            <a:r>
              <a:rPr lang="nl-BE" sz="1800" dirty="0"/>
              <a:t>: voor de langstlevende                 ▶︎ de volledige gemeenschap</a:t>
            </a:r>
            <a:endParaRPr lang="nl-BE" sz="1800" b="1" dirty="0"/>
          </a:p>
          <a:p>
            <a:r>
              <a:rPr lang="nl-BE" sz="1800" b="1" dirty="0">
                <a:solidFill>
                  <a:srgbClr val="00B050"/>
                </a:solidFill>
              </a:rPr>
              <a:t>Eigen:    ✓  </a:t>
            </a:r>
            <a:r>
              <a:rPr lang="nl-BE" sz="1800" dirty="0"/>
              <a:t>familie overledene = blote eigendom </a:t>
            </a:r>
            <a:br>
              <a:rPr lang="nl-BE" sz="1800" dirty="0"/>
            </a:br>
            <a:r>
              <a:rPr lang="nl-BE" sz="1800" dirty="0"/>
              <a:t>	</a:t>
            </a:r>
            <a:r>
              <a:rPr lang="nl-BE" sz="1800" b="1" dirty="0">
                <a:solidFill>
                  <a:srgbClr val="00B050"/>
                </a:solidFill>
              </a:rPr>
              <a:t>    ✓ </a:t>
            </a:r>
            <a:r>
              <a:rPr lang="nl-BE" sz="1800" dirty="0"/>
              <a:t>langstlevende =   vruchtgebruik</a:t>
            </a:r>
            <a:br>
              <a:rPr lang="nl-BE" sz="1800" dirty="0"/>
            </a:br>
            <a:r>
              <a:rPr lang="nl-BE" sz="2400" b="1" i="1" dirty="0">
                <a:solidFill>
                  <a:srgbClr val="FF0000"/>
                </a:solidFill>
              </a:rPr>
              <a:t>△ </a:t>
            </a:r>
            <a:r>
              <a:rPr lang="nl-BE" sz="1800" b="1" i="1" dirty="0">
                <a:solidFill>
                  <a:srgbClr val="FF0000"/>
                </a:solidFill>
              </a:rPr>
              <a:t>familie kan onterft worden =  alles voor langstlevende</a:t>
            </a:r>
            <a:endParaRPr lang="nl-BE" sz="1800" b="1" i="1" dirty="0"/>
          </a:p>
        </p:txBody>
      </p:sp>
    </p:spTree>
    <p:extLst>
      <p:ext uri="{BB962C8B-B14F-4D97-AF65-F5344CB8AC3E}">
        <p14:creationId xmlns:p14="http://schemas.microsoft.com/office/powerpoint/2010/main" val="536877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62107-1B64-F5AF-DEAB-DB41F0CF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Gehuwd </a:t>
            </a:r>
            <a:r>
              <a:rPr lang="nl-BE" b="1" dirty="0">
                <a:solidFill>
                  <a:srgbClr val="FF0000"/>
                </a:solidFill>
              </a:rPr>
              <a:t>zonder kinderen</a:t>
            </a:r>
            <a:br>
              <a:rPr lang="nl-BE" b="1" dirty="0"/>
            </a:br>
            <a:r>
              <a:rPr lang="nl-BE" sz="2700" dirty="0"/>
              <a:t>wat is de </a:t>
            </a:r>
            <a:r>
              <a:rPr lang="nl-BE" sz="2700" dirty="0">
                <a:highlight>
                  <a:srgbClr val="FFFF00"/>
                </a:highlight>
              </a:rPr>
              <a:t>nalatenschap</a:t>
            </a:r>
            <a:r>
              <a:rPr lang="nl-BE" sz="2700" dirty="0"/>
              <a:t> bij </a:t>
            </a:r>
            <a:r>
              <a:rPr lang="nl-BE" sz="2700" dirty="0">
                <a:highlight>
                  <a:srgbClr val="FFFF00"/>
                </a:highlight>
              </a:rPr>
              <a:t>scheiding van goederen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575441-8745-8AE8-8F50-419ACD5F5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BE" sz="7200" b="1" dirty="0"/>
              <a:t>Scheiding van goederen</a:t>
            </a:r>
            <a:br>
              <a:rPr lang="nl-BE" sz="7200" b="1" dirty="0"/>
            </a:br>
            <a:br>
              <a:rPr lang="nl-BE" sz="7200" dirty="0"/>
            </a:br>
            <a:r>
              <a:rPr lang="nl-BE" sz="7200" dirty="0"/>
              <a:t>             ❒  eigen partner 		❒ eigen partner</a:t>
            </a:r>
            <a:br>
              <a:rPr lang="nl-BE" sz="7200" dirty="0"/>
            </a:br>
            <a:br>
              <a:rPr lang="nl-BE" sz="7200" dirty="0"/>
            </a:br>
            <a:r>
              <a:rPr lang="nl-BE" sz="7200" dirty="0"/>
              <a:t>partner overlijdt</a:t>
            </a:r>
            <a:br>
              <a:rPr lang="nl-BE" sz="7200" dirty="0"/>
            </a:br>
            <a:br>
              <a:rPr lang="nl-BE" sz="7200" dirty="0"/>
            </a:br>
            <a:r>
              <a:rPr lang="nl-BE" sz="7200" dirty="0"/>
              <a:t>          ☑</a:t>
            </a:r>
            <a:r>
              <a:rPr lang="nl-BE" sz="72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7200" dirty="0"/>
              <a:t>     </a:t>
            </a:r>
            <a:r>
              <a:rPr lang="nl-BE" sz="7200" b="1" dirty="0"/>
              <a:t>nalatenschap</a:t>
            </a:r>
            <a:br>
              <a:rPr lang="nl-BE" sz="7200" b="1" dirty="0"/>
            </a:br>
            <a:br>
              <a:rPr lang="nl-BE" sz="7200" dirty="0"/>
            </a:br>
            <a:r>
              <a:rPr lang="nl-BE" sz="7200" dirty="0"/>
              <a:t>              ► eigen ✟</a:t>
            </a:r>
            <a:endParaRPr lang="nl-BE" sz="7200" dirty="0">
              <a:solidFill>
                <a:schemeClr val="tx2"/>
              </a:solidFill>
            </a:endParaRPr>
          </a:p>
          <a:p>
            <a:r>
              <a:rPr lang="nl-BE" sz="7200" b="1" dirty="0"/>
              <a:t>Familie</a:t>
            </a:r>
            <a:r>
              <a:rPr lang="nl-BE" sz="7200" b="1" dirty="0">
                <a:solidFill>
                  <a:srgbClr val="FF0000"/>
                </a:solidFill>
              </a:rPr>
              <a:t>  </a:t>
            </a:r>
            <a:r>
              <a:rPr lang="nl-BE" sz="7200" dirty="0"/>
              <a:t>: </a:t>
            </a:r>
            <a:r>
              <a:rPr lang="nl-BE" sz="7200" b="1" dirty="0"/>
              <a:t>blote eigendom</a:t>
            </a:r>
          </a:p>
          <a:p>
            <a:r>
              <a:rPr lang="nl-BE" sz="7200" b="1" dirty="0"/>
              <a:t>langstlevende</a:t>
            </a:r>
            <a:r>
              <a:rPr lang="nl-BE" sz="7200" b="1" dirty="0">
                <a:solidFill>
                  <a:srgbClr val="FF0000"/>
                </a:solidFill>
              </a:rPr>
              <a:t> </a:t>
            </a:r>
            <a:r>
              <a:rPr lang="nl-BE" sz="7200" dirty="0"/>
              <a:t>: </a:t>
            </a:r>
            <a:r>
              <a:rPr lang="nl-BE" sz="7200" b="1" dirty="0"/>
              <a:t>vruchtgebruik</a:t>
            </a:r>
            <a:r>
              <a:rPr lang="nl-BE" sz="7200" dirty="0"/>
              <a:t> = genot, wonen, rente, intrest</a:t>
            </a:r>
          </a:p>
          <a:p>
            <a:r>
              <a:rPr lang="nl-BE" sz="7200" b="1" i="1" dirty="0">
                <a:solidFill>
                  <a:srgbClr val="FF0000"/>
                </a:solidFill>
              </a:rPr>
              <a:t>△ familie kan onterft worden =  alles voor langstlevende</a:t>
            </a:r>
            <a:endParaRPr lang="nl-BE" sz="7200" b="1" i="1" dirty="0"/>
          </a:p>
        </p:txBody>
      </p:sp>
    </p:spTree>
    <p:extLst>
      <p:ext uri="{BB962C8B-B14F-4D97-AF65-F5344CB8AC3E}">
        <p14:creationId xmlns:p14="http://schemas.microsoft.com/office/powerpoint/2010/main" val="37682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4457C-3A4C-383E-BB47-6180A345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Gehuwd </a:t>
            </a:r>
            <a:r>
              <a:rPr lang="nl-BE" b="1" dirty="0">
                <a:solidFill>
                  <a:srgbClr val="FF0000"/>
                </a:solidFill>
              </a:rPr>
              <a:t>zonder kinderen</a:t>
            </a:r>
            <a:br>
              <a:rPr lang="nl-BE" dirty="0">
                <a:solidFill>
                  <a:srgbClr val="FF0000"/>
                </a:solidFill>
              </a:rPr>
            </a:br>
            <a:r>
              <a:rPr lang="nl-BE" sz="2700" dirty="0"/>
              <a:t>wat is de </a:t>
            </a:r>
            <a:r>
              <a:rPr lang="nl-BE" sz="2700" dirty="0">
                <a:highlight>
                  <a:srgbClr val="FFFF00"/>
                </a:highlight>
              </a:rPr>
              <a:t>nalatenschap </a:t>
            </a:r>
            <a:r>
              <a:rPr lang="nl-BE" sz="2700" dirty="0"/>
              <a:t>bij </a:t>
            </a:r>
            <a:r>
              <a:rPr lang="nl-BE" sz="2700" dirty="0">
                <a:highlight>
                  <a:srgbClr val="FFFF00"/>
                </a:highlight>
              </a:rPr>
              <a:t>algehele gemeenschap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534332-FFB8-7B79-92D1-420CC4937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9800"/>
            <a:ext cx="9603275" cy="3756638"/>
          </a:xfrm>
        </p:spPr>
        <p:txBody>
          <a:bodyPr>
            <a:noAutofit/>
          </a:bodyPr>
          <a:lstStyle/>
          <a:p>
            <a:r>
              <a:rPr lang="nl-BE" sz="2400" dirty="0"/>
              <a:t>Alghele gemeenschap</a:t>
            </a:r>
            <a:br>
              <a:rPr lang="nl-BE" sz="2400" dirty="0"/>
            </a:br>
            <a:r>
              <a:rPr lang="nl-BE" sz="2400" dirty="0"/>
              <a:t>		         ❒ gemeenschap</a:t>
            </a:r>
            <a:br>
              <a:rPr lang="nl-BE" sz="2400" dirty="0"/>
            </a:br>
            <a:r>
              <a:rPr lang="nl-BE" sz="1800" dirty="0"/>
              <a:t>partner overlijdt</a:t>
            </a:r>
            <a:br>
              <a:rPr lang="nl-BE" sz="2400" dirty="0"/>
            </a:br>
            <a:r>
              <a:rPr lang="nl-BE" sz="2400" dirty="0"/>
              <a:t>         ☑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☑︎</a:t>
            </a:r>
            <a:r>
              <a:rPr lang="nl-BE" sz="2400" dirty="0"/>
              <a:t>  nalatenschap</a:t>
            </a:r>
            <a:br>
              <a:rPr lang="nl-BE" sz="2400" dirty="0"/>
            </a:br>
            <a:r>
              <a:rPr lang="nl-BE" sz="2400" dirty="0"/>
              <a:t>	       ► ½ van de gemeenschap</a:t>
            </a:r>
            <a:br>
              <a:rPr lang="nl-BE" sz="2400" dirty="0"/>
            </a:br>
            <a:endParaRPr lang="nl-BE" sz="2400" dirty="0"/>
          </a:p>
          <a:p>
            <a:r>
              <a:rPr lang="nl-BE" b="1" dirty="0"/>
              <a:t>Nalatenschap volledig naar </a:t>
            </a:r>
            <a:r>
              <a:rPr lang="nl-BE" b="1" dirty="0">
                <a:solidFill>
                  <a:srgbClr val="FF0000"/>
                </a:solidFill>
              </a:rPr>
              <a:t>langstlevende              </a:t>
            </a:r>
            <a:r>
              <a:rPr lang="nl-BE" sz="2000" dirty="0"/>
              <a:t>▶︎ de volledige gemeenschap</a:t>
            </a:r>
            <a:br>
              <a:rPr lang="nl-BE" sz="2000" dirty="0"/>
            </a:br>
            <a:br>
              <a:rPr lang="nl-BE" sz="2000" dirty="0"/>
            </a:br>
            <a:r>
              <a:rPr lang="nl-BE" sz="2000" dirty="0"/>
              <a:t>✧ </a:t>
            </a:r>
            <a:r>
              <a:rPr lang="nl-BE" sz="2000" i="1" dirty="0"/>
              <a:t>familie overledene erft niets = geen eigen vermogen</a:t>
            </a:r>
            <a:endParaRPr lang="nl-BE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8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CD328E-1A14-E120-4FBE-C69F512013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Keuzebeding</a:t>
            </a:r>
            <a:br>
              <a:rPr lang="nl-BE" dirty="0"/>
            </a:br>
            <a:endParaRPr lang="nl-BE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C8CBD2-5B27-8868-EC46-378B38C3B7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2800" i="1" dirty="0"/>
              <a:t>bevoordeel langstlevende</a:t>
            </a:r>
          </a:p>
        </p:txBody>
      </p:sp>
    </p:spTree>
    <p:extLst>
      <p:ext uri="{BB962C8B-B14F-4D97-AF65-F5344CB8AC3E}">
        <p14:creationId xmlns:p14="http://schemas.microsoft.com/office/powerpoint/2010/main" val="3310271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E79F0-A0CE-847B-AC39-68244465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keuzebeding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129310-7B93-68D4-A213-2186A9CB6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>
            <a:normAutofit fontScale="85000" lnSpcReduction="20000"/>
          </a:bodyPr>
          <a:lstStyle/>
          <a:p>
            <a:r>
              <a:rPr lang="nl-BE" dirty="0"/>
              <a:t>Gehuwden</a:t>
            </a:r>
          </a:p>
          <a:p>
            <a:pPr lvl="1"/>
            <a:r>
              <a:rPr lang="nl-BE" b="1" dirty="0"/>
              <a:t>wettelijk erfrecht </a:t>
            </a:r>
            <a:r>
              <a:rPr lang="nl-BE" dirty="0"/>
              <a:t>van de langstlevende met kinderen</a:t>
            </a:r>
          </a:p>
          <a:p>
            <a:pPr lvl="1"/>
            <a:r>
              <a:rPr lang="nl-BE" dirty="0"/>
              <a:t>Nalatenschap:  eigen vermogen + </a:t>
            </a:r>
            <a:r>
              <a:rPr lang="nl-BE" dirty="0">
                <a:highlight>
                  <a:srgbClr val="FFFF00"/>
                </a:highlight>
              </a:rPr>
              <a:t>½ gemeenschap</a:t>
            </a:r>
          </a:p>
          <a:p>
            <a:pPr lvl="1"/>
            <a:r>
              <a:rPr lang="nl-BE" dirty="0"/>
              <a:t>Langstlevende :   vruchtgebruik op nalatenschap</a:t>
            </a:r>
          </a:p>
          <a:p>
            <a:r>
              <a:rPr lang="nl-BE" dirty="0"/>
              <a:t>Keuzebeding:</a:t>
            </a:r>
          </a:p>
          <a:p>
            <a:pPr lvl="1"/>
            <a:r>
              <a:rPr lang="nl-BE" dirty="0"/>
              <a:t>Clausule in huwelijkscontract</a:t>
            </a:r>
          </a:p>
          <a:p>
            <a:pPr lvl="1"/>
            <a:r>
              <a:rPr lang="nl-BE" dirty="0"/>
              <a:t> 4 maanden na overlijden </a:t>
            </a:r>
            <a:r>
              <a:rPr lang="nl-BE" b="1" i="1" dirty="0">
                <a:highlight>
                  <a:srgbClr val="00FF00"/>
                </a:highlight>
              </a:rPr>
              <a:t>kan </a:t>
            </a:r>
            <a:r>
              <a:rPr lang="nl-BE" dirty="0"/>
              <a:t>langstlevende kiezen uit</a:t>
            </a:r>
          </a:p>
          <a:p>
            <a:pPr lvl="1"/>
            <a:r>
              <a:rPr lang="nl-BE" dirty="0"/>
              <a:t> </a:t>
            </a:r>
            <a:r>
              <a:rPr lang="nl-BE" dirty="0">
                <a:highlight>
                  <a:srgbClr val="FFFF00"/>
                </a:highlight>
              </a:rPr>
              <a:t>de ½ gemeenschap </a:t>
            </a:r>
            <a:r>
              <a:rPr lang="nl-BE" dirty="0"/>
              <a:t>  </a:t>
            </a:r>
            <a:br>
              <a:rPr lang="nl-BE" dirty="0"/>
            </a:br>
            <a:r>
              <a:rPr lang="nl-BE" dirty="0"/>
              <a:t>	 - alles	 = “langst leeft, al heeft” of </a:t>
            </a:r>
            <a:br>
              <a:rPr lang="nl-BE" dirty="0"/>
            </a:br>
            <a:r>
              <a:rPr lang="nl-BE" dirty="0"/>
              <a:t>	 - huis en/of</a:t>
            </a:r>
            <a:br>
              <a:rPr lang="nl-BE" dirty="0"/>
            </a:br>
            <a:r>
              <a:rPr lang="nl-BE" dirty="0"/>
              <a:t>	 - geld en/of</a:t>
            </a:r>
            <a:br>
              <a:rPr lang="nl-BE" dirty="0"/>
            </a:br>
            <a:r>
              <a:rPr lang="nl-BE" dirty="0"/>
              <a:t>     - beleggingen</a:t>
            </a:r>
          </a:p>
          <a:p>
            <a:pPr lvl="1"/>
            <a:r>
              <a:rPr lang="nl-BE" dirty="0"/>
              <a:t>Langstlevende betaalt erfbelasting  op wat ze kiest/erft           </a:t>
            </a:r>
            <a:r>
              <a:rPr lang="nl-BE" b="1" dirty="0">
                <a:solidFill>
                  <a:schemeClr val="accent1"/>
                </a:solidFill>
              </a:rPr>
              <a:t>➣ </a:t>
            </a:r>
            <a:r>
              <a:rPr lang="nl-BE" b="1" i="1" dirty="0">
                <a:solidFill>
                  <a:schemeClr val="accent1"/>
                </a:solidFill>
              </a:rPr>
              <a:t>niet op de gezinswoning</a:t>
            </a:r>
          </a:p>
        </p:txBody>
      </p:sp>
    </p:spTree>
    <p:extLst>
      <p:ext uri="{BB962C8B-B14F-4D97-AF65-F5344CB8AC3E}">
        <p14:creationId xmlns:p14="http://schemas.microsoft.com/office/powerpoint/2010/main" val="300575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4B27F-860F-B6FF-7C61-70FE1EC06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Momenten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6F6C08-5A84-124C-4CFF-1EACF275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Bij momenten en gebeurtenissen in ons leven</a:t>
            </a:r>
          </a:p>
          <a:p>
            <a:pPr lvl="1"/>
            <a:r>
              <a:rPr lang="nl-BE" dirty="0"/>
              <a:t>Met allerhande gevolgen</a:t>
            </a:r>
          </a:p>
          <a:p>
            <a:pPr lvl="2"/>
            <a:r>
              <a:rPr lang="nl-BE" dirty="0"/>
              <a:t>Op persoonlijk vlak</a:t>
            </a:r>
          </a:p>
          <a:p>
            <a:pPr lvl="2"/>
            <a:r>
              <a:rPr lang="nl-BE" dirty="0"/>
              <a:t>Op juridisch en fiscaal vlak</a:t>
            </a:r>
          </a:p>
          <a:p>
            <a:r>
              <a:rPr lang="nl-BE" dirty="0"/>
              <a:t>Er is het </a:t>
            </a:r>
            <a:r>
              <a:rPr lang="nl-BE" dirty="0">
                <a:solidFill>
                  <a:srgbClr val="FF0000"/>
                </a:solidFill>
              </a:rPr>
              <a:t>nu</a:t>
            </a:r>
          </a:p>
          <a:p>
            <a:r>
              <a:rPr lang="nl-BE" dirty="0"/>
              <a:t>Er is het </a:t>
            </a:r>
            <a:r>
              <a:rPr lang="nl-BE" dirty="0">
                <a:solidFill>
                  <a:srgbClr val="FF0000"/>
                </a:solidFill>
              </a:rPr>
              <a:t>later</a:t>
            </a:r>
          </a:p>
        </p:txBody>
      </p:sp>
    </p:spTree>
    <p:extLst>
      <p:ext uri="{BB962C8B-B14F-4D97-AF65-F5344CB8AC3E}">
        <p14:creationId xmlns:p14="http://schemas.microsoft.com/office/powerpoint/2010/main" val="1652968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2BADD-B871-7064-2B72-EF5FBAA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Keuzebeding en fiscaliteit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2852F2-52BE-6E1F-3060-E2912A45D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20050"/>
          </a:xfrm>
        </p:spPr>
        <p:txBody>
          <a:bodyPr>
            <a:normAutofit/>
          </a:bodyPr>
          <a:lstStyle/>
          <a:p>
            <a:r>
              <a:rPr lang="nl-BE" dirty="0"/>
              <a:t>Bij overlijden langstlevende </a:t>
            </a:r>
          </a:p>
          <a:p>
            <a:pPr lvl="1"/>
            <a:r>
              <a:rPr lang="nl-BE" dirty="0"/>
              <a:t>Nalatenschap</a:t>
            </a:r>
          </a:p>
          <a:p>
            <a:pPr lvl="2"/>
            <a:r>
              <a:rPr lang="nl-BE" dirty="0"/>
              <a:t>Haar eigen vermogen</a:t>
            </a:r>
            <a:br>
              <a:rPr lang="nl-BE" dirty="0"/>
            </a:br>
            <a:r>
              <a:rPr lang="nl-BE" dirty="0"/>
              <a:t>	</a:t>
            </a:r>
            <a:r>
              <a:rPr lang="nl-BE" sz="1800" dirty="0"/>
              <a:t>+</a:t>
            </a:r>
          </a:p>
          <a:p>
            <a:pPr lvl="2"/>
            <a:r>
              <a:rPr lang="nl-BE" dirty="0">
                <a:highlight>
                  <a:srgbClr val="FFFF00"/>
                </a:highlight>
              </a:rPr>
              <a:t>Alles wat ze erfde van haar partner  door </a:t>
            </a:r>
            <a:r>
              <a:rPr lang="nl-BE" dirty="0">
                <a:solidFill>
                  <a:srgbClr val="FF0000"/>
                </a:solidFill>
                <a:highlight>
                  <a:srgbClr val="FFFF00"/>
                </a:highlight>
              </a:rPr>
              <a:t>keuzebeding</a:t>
            </a:r>
            <a:br>
              <a:rPr lang="nl-BE" dirty="0"/>
            </a:br>
            <a:r>
              <a:rPr lang="nl-BE" dirty="0"/>
              <a:t>	</a:t>
            </a:r>
            <a:endParaRPr lang="nl-BE" sz="2000" dirty="0"/>
          </a:p>
          <a:p>
            <a:pPr lvl="1"/>
            <a:r>
              <a:rPr lang="nl-BE" dirty="0"/>
              <a:t>Hierop betalen kinderen  erfbelasting</a:t>
            </a:r>
          </a:p>
          <a:p>
            <a:pPr lvl="2"/>
            <a:r>
              <a:rPr lang="nl-BE" dirty="0"/>
              <a:t>Ook op </a:t>
            </a:r>
            <a:r>
              <a:rPr lang="nl-BE" dirty="0">
                <a:highlight>
                  <a:srgbClr val="FFFF00"/>
                </a:highlight>
              </a:rPr>
              <a:t>deel </a:t>
            </a:r>
            <a:r>
              <a:rPr lang="nl-BE" dirty="0"/>
              <a:t>( keuzebeding) </a:t>
            </a:r>
            <a:r>
              <a:rPr lang="nl-BE" dirty="0">
                <a:highlight>
                  <a:srgbClr val="FFFF00"/>
                </a:highlight>
              </a:rPr>
              <a:t>waarop de langstlevende  al betaalde</a:t>
            </a:r>
          </a:p>
          <a:p>
            <a:pPr lvl="4"/>
            <a:r>
              <a:rPr lang="nl-BE" sz="1800" b="1" dirty="0">
                <a:solidFill>
                  <a:srgbClr val="FF0000"/>
                </a:solidFill>
              </a:rPr>
              <a:t>Deel wordt dubbel belast</a:t>
            </a:r>
          </a:p>
          <a:p>
            <a:pPr lvl="1"/>
            <a:r>
              <a:rPr lang="nl-BE" b="1" dirty="0"/>
              <a:t>Afweging comfort / levensstandaard</a:t>
            </a:r>
          </a:p>
          <a:p>
            <a:pPr lvl="2"/>
            <a:endParaRPr lang="nl-BE" dirty="0"/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89924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1A921-7FA4-C055-5CA1-68479EC56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samenwonen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E481C7-DE59-A2E9-8700-9F062DEF91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Wettelijk </a:t>
            </a:r>
            <a:br>
              <a:rPr lang="nl-BE" dirty="0"/>
            </a:br>
            <a:r>
              <a:rPr lang="nl-BE" dirty="0"/>
              <a:t>feitelijk</a:t>
            </a:r>
          </a:p>
        </p:txBody>
      </p:sp>
    </p:spTree>
    <p:extLst>
      <p:ext uri="{BB962C8B-B14F-4D97-AF65-F5344CB8AC3E}">
        <p14:creationId xmlns:p14="http://schemas.microsoft.com/office/powerpoint/2010/main" val="2219321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66835-398E-DFE0-29AD-F3A20260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Wettelijk Samenwonen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743436-A9E0-5133-A5C8-B8327E945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Wettelijk samenwonend</a:t>
            </a:r>
          </a:p>
          <a:p>
            <a:pPr lvl="1"/>
            <a:r>
              <a:rPr lang="nl-BE" dirty="0"/>
              <a:t>Formaliteit op gemeentehuis “verklaring van samenwonen” </a:t>
            </a:r>
          </a:p>
          <a:p>
            <a:pPr lvl="2"/>
            <a:r>
              <a:rPr lang="nl-BE" dirty="0"/>
              <a:t>Geen huwelijk</a:t>
            </a:r>
          </a:p>
          <a:p>
            <a:pPr lvl="2"/>
            <a:r>
              <a:rPr lang="nl-BE" dirty="0"/>
              <a:t>Geen huwelijkstelsel</a:t>
            </a:r>
          </a:p>
          <a:p>
            <a:pPr lvl="3"/>
            <a:r>
              <a:rPr lang="nl-BE" sz="1500" dirty="0"/>
              <a:t>Ieder eigenaar van wat hij/zij heeft </a:t>
            </a:r>
          </a:p>
          <a:p>
            <a:pPr lvl="4"/>
            <a:r>
              <a:rPr lang="nl-BE" sz="1500" dirty="0"/>
              <a:t>Onverdeedheid: huis, rekening = ieder de ½ </a:t>
            </a:r>
          </a:p>
          <a:p>
            <a:pPr lvl="1"/>
            <a:r>
              <a:rPr lang="nl-BE" dirty="0"/>
              <a:t>Stopzetten op ieder moment door beiden  of alleen</a:t>
            </a:r>
          </a:p>
          <a:p>
            <a:r>
              <a:rPr lang="nl-BE" u="sng" dirty="0">
                <a:solidFill>
                  <a:srgbClr val="C00000"/>
                </a:solidFill>
              </a:rPr>
              <a:t>Wettelijk erfrecht</a:t>
            </a:r>
          </a:p>
          <a:p>
            <a:pPr lvl="1"/>
            <a:r>
              <a:rPr lang="nl-BE" dirty="0">
                <a:highlight>
                  <a:srgbClr val="FFFF00"/>
                </a:highlight>
              </a:rPr>
              <a:t>Vruchtgebruik op gezinswoning </a:t>
            </a:r>
            <a:r>
              <a:rPr lang="nl-BE" dirty="0"/>
              <a:t>= langstlevende  kan blijven wonen</a:t>
            </a:r>
          </a:p>
          <a:p>
            <a:r>
              <a:rPr lang="nl-BE" dirty="0">
                <a:solidFill>
                  <a:srgbClr val="C00000"/>
                </a:solidFill>
              </a:rPr>
              <a:t>△</a:t>
            </a:r>
            <a:r>
              <a:rPr lang="nl-BE" dirty="0"/>
              <a:t>  </a:t>
            </a:r>
            <a:r>
              <a:rPr lang="nl-BE" b="1" i="1" dirty="0"/>
              <a:t>Onterving kan!</a:t>
            </a:r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69528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B0E62B-2D5A-1043-73CC-D3FCDE86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Wettelijk samenwonenden</a:t>
            </a:r>
            <a:br>
              <a:rPr lang="nl-BE" dirty="0"/>
            </a:br>
            <a:r>
              <a:rPr lang="nl-BE" sz="2800" i="1" dirty="0"/>
              <a:t>bevoordelen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BB9F14-C2A4-9E6C-7349-7DD438AE6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Wettelijk samenwonenden een beperkt </a:t>
            </a:r>
            <a:r>
              <a:rPr lang="nl-BE" dirty="0">
                <a:solidFill>
                  <a:srgbClr val="FF0000"/>
                </a:solidFill>
              </a:rPr>
              <a:t>wettelijk</a:t>
            </a:r>
            <a:r>
              <a:rPr lang="nl-BE" dirty="0"/>
              <a:t> erfrecht</a:t>
            </a:r>
          </a:p>
          <a:p>
            <a:r>
              <a:rPr lang="nl-BE" dirty="0"/>
              <a:t>Maar ze kunnen elkaar begunstigen – moeten het </a:t>
            </a:r>
            <a:r>
              <a:rPr lang="nl-BE" b="1" i="1" dirty="0"/>
              <a:t>zelf </a:t>
            </a:r>
            <a:r>
              <a:rPr lang="nl-BE" dirty="0"/>
              <a:t>regelen:</a:t>
            </a:r>
          </a:p>
          <a:p>
            <a:pPr lvl="1"/>
            <a:r>
              <a:rPr lang="nl-BE" dirty="0"/>
              <a:t>bij testament</a:t>
            </a:r>
          </a:p>
          <a:p>
            <a:pPr lvl="1"/>
            <a:r>
              <a:rPr lang="nl-BE" dirty="0"/>
              <a:t>bij verzekering</a:t>
            </a:r>
          </a:p>
          <a:p>
            <a:pPr lvl="1"/>
            <a:r>
              <a:rPr lang="nl-BE" dirty="0"/>
              <a:t>bij schenking</a:t>
            </a:r>
          </a:p>
        </p:txBody>
      </p:sp>
    </p:spTree>
    <p:extLst>
      <p:ext uri="{BB962C8B-B14F-4D97-AF65-F5344CB8AC3E}">
        <p14:creationId xmlns:p14="http://schemas.microsoft.com/office/powerpoint/2010/main" val="1835587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0279A-CEFF-CD34-E447-9012B3D3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Feitelijk samenwonen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EA0810-A604-33B5-B34C-4EA35EF48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Feitelijk samenwonen</a:t>
            </a:r>
          </a:p>
          <a:p>
            <a:pPr lvl="1"/>
            <a:r>
              <a:rPr lang="nl-BE" dirty="0"/>
              <a:t>2 of meerdere personen die ingeschreven zijn op hetzelfde adres</a:t>
            </a:r>
          </a:p>
          <a:p>
            <a:r>
              <a:rPr lang="nl-BE" b="1" i="1" dirty="0"/>
              <a:t>Geen wettelijk erfrecht</a:t>
            </a:r>
          </a:p>
          <a:p>
            <a:pPr lvl="1"/>
            <a:r>
              <a:rPr lang="nl-BE" dirty="0"/>
              <a:t>Tenzij familieleden: broer - zus</a:t>
            </a:r>
          </a:p>
          <a:p>
            <a:r>
              <a:rPr lang="nl-BE" dirty="0"/>
              <a:t>Wat kunnen samenwonenden?	</a:t>
            </a:r>
          </a:p>
          <a:p>
            <a:pPr lvl="1"/>
            <a:r>
              <a:rPr lang="nl-BE" dirty="0"/>
              <a:t>Elkaar bevoordelen door </a:t>
            </a:r>
            <a:r>
              <a:rPr lang="nl-BE" b="1" dirty="0">
                <a:highlight>
                  <a:srgbClr val="FFFF00"/>
                </a:highlight>
              </a:rPr>
              <a:t>zelf iets te regelen</a:t>
            </a:r>
          </a:p>
          <a:p>
            <a:pPr lvl="2"/>
            <a:r>
              <a:rPr lang="nl-BE" dirty="0"/>
              <a:t>Begunstigen bij testament – bij verzekering – een schenking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8091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4F576-8129-A3A1-5D16-0A2359DFA6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Alleenstaanden</a:t>
            </a:r>
            <a:br>
              <a:rPr lang="nl-BE" dirty="0"/>
            </a:br>
            <a:r>
              <a:rPr lang="nl-BE" sz="2800" dirty="0"/>
              <a:t>alleenwonenden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76F90B-3213-8659-C16E-1E09E4939E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0491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5BBFF-4CD2-0264-87D4-4033104E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alleenstaanden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03593D-07B2-0C38-5AC4-87E3998E9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Die geen relatie hebben:  niet gehuwd noch samenwonend</a:t>
            </a:r>
          </a:p>
          <a:p>
            <a:pPr lvl="1"/>
            <a:r>
              <a:rPr lang="nl-BE" dirty="0"/>
              <a:t>Relatie beëindigd: overlijden, gescheiden, gesplit</a:t>
            </a:r>
          </a:p>
          <a:p>
            <a:pPr lvl="2"/>
            <a:r>
              <a:rPr lang="nl-BE" dirty="0"/>
              <a:t>Weduwen, weduwnaars</a:t>
            </a:r>
          </a:p>
          <a:p>
            <a:r>
              <a:rPr lang="nl-BE" dirty="0">
                <a:solidFill>
                  <a:srgbClr val="C00000"/>
                </a:solidFill>
              </a:rPr>
              <a:t>Het erfrecht</a:t>
            </a:r>
            <a:r>
              <a:rPr lang="nl-BE" dirty="0"/>
              <a:t>: bij overlijden van alleenstaande</a:t>
            </a:r>
          </a:p>
          <a:p>
            <a:pPr lvl="1"/>
            <a:r>
              <a:rPr lang="nl-BE" dirty="0"/>
              <a:t>De volgorde van de  4 orden</a:t>
            </a:r>
          </a:p>
          <a:p>
            <a:pPr lvl="2"/>
            <a:r>
              <a:rPr lang="nl-BE" dirty="0"/>
              <a:t>Kinderen</a:t>
            </a:r>
          </a:p>
          <a:p>
            <a:pPr lvl="3"/>
            <a:r>
              <a:rPr lang="nl-BE" dirty="0"/>
              <a:t>Ouders, broers, zussen</a:t>
            </a:r>
          </a:p>
          <a:p>
            <a:pPr lvl="4"/>
            <a:r>
              <a:rPr lang="nl-BE" dirty="0"/>
              <a:t>Ouders</a:t>
            </a:r>
          </a:p>
          <a:p>
            <a:pPr lvl="5"/>
            <a:r>
              <a:rPr lang="nl-BE" dirty="0"/>
              <a:t>Ooms, tantes, neven en nichten</a:t>
            </a:r>
          </a:p>
          <a:p>
            <a:pPr lvl="1"/>
            <a:r>
              <a:rPr lang="nl-BE" i="1" dirty="0">
                <a:highlight>
                  <a:srgbClr val="FFFF00"/>
                </a:highlight>
              </a:rPr>
              <a:t>Geen kinderen </a:t>
            </a:r>
            <a:r>
              <a:rPr lang="nl-BE" dirty="0"/>
              <a:t>: alleenstaanden kunnen kiezen aan wie ze hun vermogen nalaten</a:t>
            </a:r>
          </a:p>
          <a:p>
            <a:pPr lvl="2"/>
            <a:r>
              <a:rPr lang="nl-BE" dirty="0"/>
              <a:t>Geen reservatairen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90719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18738-D961-FB5A-81DD-3F3B4AB44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erfbelasting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C0BCD59-AF19-9525-9008-4C3685200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Vlaams gewest : </a:t>
            </a:r>
            <a:r>
              <a:rPr lang="nl-BE" dirty="0">
                <a:highlight>
                  <a:srgbClr val="FFFF00"/>
                </a:highlight>
              </a:rPr>
              <a:t>wie in vlaanderen woont</a:t>
            </a:r>
          </a:p>
        </p:txBody>
      </p:sp>
    </p:spTree>
    <p:extLst>
      <p:ext uri="{BB962C8B-B14F-4D97-AF65-F5344CB8AC3E}">
        <p14:creationId xmlns:p14="http://schemas.microsoft.com/office/powerpoint/2010/main" val="2788271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74FDD-9F70-CE57-083F-8E43EABD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Erfbelasting : vlaanderen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239269-ECFF-7017-D101-F88CEBF40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4170756"/>
          </a:xfrm>
        </p:spPr>
        <p:txBody>
          <a:bodyPr>
            <a:noAutofit/>
          </a:bodyPr>
          <a:lstStyle/>
          <a:p>
            <a:r>
              <a:rPr lang="nl-BE" sz="1600" dirty="0"/>
              <a:t>Op wat je erft moet belasting betaald worden: </a:t>
            </a:r>
            <a:r>
              <a:rPr lang="nl-BE" sz="1600" b="1" i="1" dirty="0"/>
              <a:t>erfbelasting = </a:t>
            </a:r>
            <a:r>
              <a:rPr lang="nl-BE" sz="1600" i="1" dirty="0"/>
              <a:t>o</a:t>
            </a:r>
            <a:r>
              <a:rPr lang="nl-BE" sz="1600" dirty="0"/>
              <a:t>p het wereldwijd vermogen - schulden</a:t>
            </a:r>
            <a:endParaRPr lang="nl-BE" sz="1600" b="1" i="1" dirty="0"/>
          </a:p>
          <a:p>
            <a:r>
              <a:rPr lang="nl-BE" i="1" dirty="0"/>
              <a:t>Hoeveel? </a:t>
            </a:r>
            <a:r>
              <a:rPr lang="nl-BE" sz="1600" i="1" dirty="0"/>
              <a:t>1° graad verwantschap 2° omvang erfdeel</a:t>
            </a:r>
          </a:p>
          <a:p>
            <a:pPr lvl="1"/>
            <a:r>
              <a:rPr lang="nl-BE" sz="1600" dirty="0"/>
              <a:t>3 tariefgroepen</a:t>
            </a:r>
          </a:p>
          <a:p>
            <a:pPr lvl="2"/>
            <a:r>
              <a:rPr lang="nl-BE" b="1" dirty="0"/>
              <a:t>De langstlevende partner,* de kinderen, kleinkinderen, ouders, pluskinderen**</a:t>
            </a:r>
          </a:p>
          <a:p>
            <a:pPr lvl="2"/>
            <a:r>
              <a:rPr lang="nl-BE" u="sng" dirty="0"/>
              <a:t>ERFDEEL</a:t>
            </a:r>
            <a:r>
              <a:rPr lang="nl-BE" dirty="0"/>
              <a:t>					</a:t>
            </a:r>
            <a:r>
              <a:rPr lang="nl-BE" u="sng" dirty="0"/>
              <a:t>%</a:t>
            </a:r>
          </a:p>
          <a:p>
            <a:pPr lvl="2"/>
            <a:r>
              <a:rPr lang="nl-BE" dirty="0"/>
              <a:t>Tussen 0 € en 50 000 €				 3</a:t>
            </a:r>
          </a:p>
          <a:p>
            <a:pPr lvl="3"/>
            <a:r>
              <a:rPr lang="nl-BE" sz="1600" dirty="0"/>
              <a:t>Niet voor langstlevende partner op geld</a:t>
            </a:r>
          </a:p>
          <a:p>
            <a:pPr lvl="2"/>
            <a:r>
              <a:rPr lang="nl-BE" dirty="0"/>
              <a:t>boven 50 000 € en tot 250 000 €		                9</a:t>
            </a:r>
          </a:p>
          <a:p>
            <a:pPr lvl="2"/>
            <a:r>
              <a:rPr lang="nl-BE" dirty="0"/>
              <a:t>boven 250 000 €			                 </a:t>
            </a:r>
            <a:r>
              <a:rPr lang="nl-BE" sz="1800" dirty="0"/>
              <a:t>            27</a:t>
            </a:r>
          </a:p>
          <a:p>
            <a:pPr lvl="3"/>
            <a:r>
              <a:rPr lang="nl-BE" sz="1200" dirty="0"/>
              <a:t>* Feitelijk samenwonend </a:t>
            </a:r>
            <a:r>
              <a:rPr lang="nl-BE" sz="1200" b="1" dirty="0"/>
              <a:t>één  </a:t>
            </a:r>
            <a:r>
              <a:rPr lang="nl-BE" sz="1200" dirty="0"/>
              <a:t>jaar samen</a:t>
            </a:r>
          </a:p>
          <a:p>
            <a:pPr lvl="3"/>
            <a:r>
              <a:rPr lang="nl-BE" sz="1200" dirty="0"/>
              <a:t>** Pluskindereen  moeten  uitdrukkelijk begunstigd worden:  bij testament, verzekering</a:t>
            </a:r>
            <a:br>
              <a:rPr lang="nl-BE" sz="1200" dirty="0"/>
            </a:br>
            <a:endParaRPr lang="nl-BE" sz="1200" dirty="0"/>
          </a:p>
        </p:txBody>
      </p:sp>
    </p:spTree>
    <p:extLst>
      <p:ext uri="{BB962C8B-B14F-4D97-AF65-F5344CB8AC3E}">
        <p14:creationId xmlns:p14="http://schemas.microsoft.com/office/powerpoint/2010/main" val="3360875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8ABDC-C254-AA92-56C7-6459B3348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erfbelasting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EACF3A-370C-E545-B626-730035F1D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Bijzonderheden</a:t>
            </a:r>
          </a:p>
          <a:p>
            <a:pPr lvl="1"/>
            <a:r>
              <a:rPr lang="nl-BE" dirty="0"/>
              <a:t>Gesplitste berekening</a:t>
            </a:r>
          </a:p>
          <a:p>
            <a:pPr lvl="2"/>
            <a:r>
              <a:rPr lang="nl-BE" dirty="0"/>
              <a:t>Onroerend afzonderlijk en roerend afzonderlijk en dan samenvoegen</a:t>
            </a:r>
          </a:p>
          <a:p>
            <a:pPr lvl="1"/>
            <a:r>
              <a:rPr lang="nl-BE" dirty="0"/>
              <a:t>Langstlevende betaalt niet op gezinswoning</a:t>
            </a:r>
          </a:p>
          <a:p>
            <a:pPr lvl="2"/>
            <a:r>
              <a:rPr lang="nl-BE" dirty="0"/>
              <a:t>Feitelijk samenwonenden : 3 jaar samenwonen</a:t>
            </a:r>
          </a:p>
          <a:p>
            <a:pPr lvl="1"/>
            <a:r>
              <a:rPr lang="nl-BE" dirty="0"/>
              <a:t>Erfdeel roerend + onroerend samen kleiner dan </a:t>
            </a:r>
            <a:r>
              <a:rPr lang="nl-BE" dirty="0">
                <a:solidFill>
                  <a:schemeClr val="accent1"/>
                </a:solidFill>
              </a:rPr>
              <a:t>12 500 €</a:t>
            </a:r>
          </a:p>
          <a:p>
            <a:pPr lvl="2"/>
            <a:r>
              <a:rPr lang="nl-BE" dirty="0"/>
              <a:t>Geen erfbelasting</a:t>
            </a:r>
          </a:p>
          <a:p>
            <a:pPr lvl="1"/>
            <a:r>
              <a:rPr lang="nl-BE" dirty="0"/>
              <a:t>Geen erfbelasting voor VZW’s goede doel, gemeenten</a:t>
            </a:r>
          </a:p>
        </p:txBody>
      </p:sp>
    </p:spTree>
    <p:extLst>
      <p:ext uri="{BB962C8B-B14F-4D97-AF65-F5344CB8AC3E}">
        <p14:creationId xmlns:p14="http://schemas.microsoft.com/office/powerpoint/2010/main" val="299374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A4227-B960-0C70-3FBD-3B2A69FB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momenten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8D7B80B-6D9B-CF2F-5836-B1AE7AAFB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7345"/>
            <a:ext cx="10045876" cy="3920836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nl-BE" sz="2100" b="1" dirty="0"/>
              <a:t>✓   </a:t>
            </a:r>
            <a:r>
              <a:rPr lang="nl-BE" sz="2100" b="1" dirty="0">
                <a:solidFill>
                  <a:srgbClr val="FF0000"/>
                </a:solidFill>
                <a:highlight>
                  <a:srgbClr val="FFFF00"/>
                </a:highlight>
              </a:rPr>
              <a:t>  NU</a:t>
            </a:r>
            <a:r>
              <a:rPr lang="nl-BE" sz="2100" b="1" dirty="0">
                <a:solidFill>
                  <a:srgbClr val="FF0000"/>
                </a:solidFill>
              </a:rPr>
              <a:t>        </a:t>
            </a:r>
          </a:p>
          <a:p>
            <a:pPr marL="457200" lvl="1" indent="0">
              <a:buNone/>
            </a:pPr>
            <a:r>
              <a:rPr lang="nl-BE" sz="2100" dirty="0"/>
              <a:t>	◘  we eijn gehuwd</a:t>
            </a:r>
          </a:p>
          <a:p>
            <a:pPr marL="457200" lvl="1" indent="0">
              <a:buNone/>
            </a:pPr>
            <a:r>
              <a:rPr lang="nl-BE" sz="2100" dirty="0"/>
              <a:t>	◘  we wonen samen</a:t>
            </a:r>
          </a:p>
          <a:p>
            <a:pPr marL="457200" lvl="1" indent="0">
              <a:buNone/>
            </a:pPr>
            <a:r>
              <a:rPr lang="nl-BE" sz="2100" dirty="0"/>
              <a:t>	◘  we zijn alleenstaande</a:t>
            </a:r>
          </a:p>
          <a:p>
            <a:pPr marL="457200" lvl="1" indent="0">
              <a:buNone/>
            </a:pPr>
            <a:r>
              <a:rPr lang="nl-BE" sz="2100" dirty="0"/>
              <a:t>		 ◘  we krijgen </a:t>
            </a:r>
            <a:r>
              <a:rPr lang="nl-BE" sz="2100" u="sng" dirty="0"/>
              <a:t>kinderen </a:t>
            </a:r>
            <a:r>
              <a:rPr lang="nl-BE" sz="2100" dirty="0"/>
              <a:t>of  blijven </a:t>
            </a:r>
            <a:r>
              <a:rPr lang="nl-BE" sz="2100" u="sng" dirty="0"/>
              <a:t>kinderloos</a:t>
            </a:r>
          </a:p>
          <a:p>
            <a:pPr marL="457200" lvl="1" indent="0">
              <a:buNone/>
            </a:pPr>
            <a:br>
              <a:rPr lang="nl-BE" sz="2100" dirty="0">
                <a:solidFill>
                  <a:srgbClr val="FFFF00"/>
                </a:solidFill>
              </a:rPr>
            </a:br>
            <a:r>
              <a:rPr lang="nl-BE" sz="2100" b="1" dirty="0"/>
              <a:t>✓</a:t>
            </a:r>
            <a:r>
              <a:rPr lang="nl-BE" sz="2100" dirty="0">
                <a:solidFill>
                  <a:srgbClr val="FFFF00"/>
                </a:solidFill>
              </a:rPr>
              <a:t>  </a:t>
            </a:r>
            <a:r>
              <a:rPr lang="nl-BE" sz="2100" b="1" dirty="0">
                <a:solidFill>
                  <a:srgbClr val="FF0000"/>
                </a:solidFill>
                <a:highlight>
                  <a:srgbClr val="FFFF00"/>
                </a:highlight>
              </a:rPr>
              <a:t>LATER </a:t>
            </a:r>
            <a:r>
              <a:rPr lang="nl-BE" sz="2100" b="1" dirty="0">
                <a:solidFill>
                  <a:srgbClr val="FF0000"/>
                </a:solidFill>
              </a:rPr>
              <a:t> </a:t>
            </a:r>
            <a:r>
              <a:rPr lang="nl-BE" sz="2100" b="1" dirty="0"/>
              <a:t>     </a:t>
            </a:r>
            <a:r>
              <a:rPr lang="nl-BE" sz="2300" b="1" dirty="0"/>
              <a:t>een overlijden </a:t>
            </a:r>
          </a:p>
          <a:p>
            <a:pPr marL="457200" lvl="1" indent="0">
              <a:buNone/>
            </a:pPr>
            <a:r>
              <a:rPr lang="nl-BE" sz="2100" dirty="0"/>
              <a:t> 	▼ </a:t>
            </a:r>
            <a:r>
              <a:rPr lang="nl-BE" sz="2100" b="1" dirty="0"/>
              <a:t>ERFRECHT</a:t>
            </a:r>
          </a:p>
          <a:p>
            <a:pPr marL="0" indent="0">
              <a:buNone/>
            </a:pPr>
            <a:r>
              <a:rPr lang="nl-BE" sz="2100" dirty="0"/>
              <a:t>	    ✓ wat is erven? </a:t>
            </a:r>
            <a:br>
              <a:rPr lang="nl-BE" sz="2100" dirty="0"/>
            </a:br>
            <a:r>
              <a:rPr lang="nl-BE" sz="2100" dirty="0"/>
              <a:t>	    ✓ wat is de nalatenschap?</a:t>
            </a:r>
            <a:br>
              <a:rPr lang="nl-BE" sz="2100" dirty="0"/>
            </a:br>
            <a:r>
              <a:rPr lang="nl-BE" sz="2100" dirty="0"/>
              <a:t>                        ✓ wie zijn mijn efgenamen en wat erven ze?</a:t>
            </a:r>
          </a:p>
          <a:p>
            <a:pPr marL="457200" lvl="1" indent="0">
              <a:buNone/>
            </a:pPr>
            <a:r>
              <a:rPr lang="nl-BE" sz="2100" b="1" dirty="0"/>
              <a:t>✓ </a:t>
            </a:r>
            <a:r>
              <a:rPr lang="nl-BE" sz="2100" dirty="0"/>
              <a:t>ERFBELASTING</a:t>
            </a:r>
          </a:p>
          <a:p>
            <a:pPr marL="457200" lvl="1" indent="0">
              <a:buNone/>
            </a:pPr>
            <a:r>
              <a:rPr lang="nl-BE" sz="2100" b="1" dirty="0"/>
              <a:t>✓ </a:t>
            </a:r>
            <a:r>
              <a:rPr lang="nl-BE" sz="2100" dirty="0"/>
              <a:t>VERMOGENSPLANNING: schenken  en testamenten</a:t>
            </a:r>
          </a:p>
          <a:p>
            <a:pPr marL="457200" lvl="1" indent="0">
              <a:buNone/>
            </a:pPr>
            <a:r>
              <a:rPr lang="nl-BE" sz="2100" b="1" dirty="0"/>
              <a:t>✓ </a:t>
            </a:r>
            <a:r>
              <a:rPr lang="nl-BE" sz="2100" dirty="0"/>
              <a:t>ZORGVOLMACHT</a:t>
            </a:r>
          </a:p>
          <a:p>
            <a:pPr marL="457200" lvl="1" indent="0">
              <a:buNone/>
            </a:pPr>
            <a:r>
              <a:rPr lang="nl-BE" dirty="0"/>
              <a:t>										</a:t>
            </a:r>
          </a:p>
        </p:txBody>
      </p:sp>
    </p:spTree>
    <p:extLst>
      <p:ext uri="{BB962C8B-B14F-4D97-AF65-F5344CB8AC3E}">
        <p14:creationId xmlns:p14="http://schemas.microsoft.com/office/powerpoint/2010/main" val="2310888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07000-0C8B-3859-096D-3CBA34AF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Broers en zussen</a:t>
            </a:r>
            <a:br>
              <a:rPr lang="nl-BE" dirty="0"/>
            </a:br>
            <a:r>
              <a:rPr lang="nl-BE" dirty="0"/>
              <a:t>anderen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177FFD-C7FE-9C83-DEFC-04BF32F2A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sz="1700" dirty="0"/>
              <a:t>Tarief broers en zussen </a:t>
            </a:r>
          </a:p>
          <a:p>
            <a:pPr lvl="1"/>
            <a:r>
              <a:rPr lang="nl-BE" sz="1700" u="sng" dirty="0"/>
              <a:t>Erfdeel</a:t>
            </a:r>
            <a:r>
              <a:rPr lang="nl-BE" sz="1700" dirty="0"/>
              <a:t>				</a:t>
            </a:r>
            <a:r>
              <a:rPr lang="nl-BE" sz="1700" u="sng" dirty="0"/>
              <a:t>%</a:t>
            </a:r>
          </a:p>
          <a:p>
            <a:pPr lvl="1"/>
            <a:r>
              <a:rPr lang="nl-BE" sz="1700" dirty="0"/>
              <a:t>❑ tot 35 000 €			                  25</a:t>
            </a:r>
            <a:br>
              <a:rPr lang="nl-BE" sz="1700" dirty="0"/>
            </a:br>
            <a:r>
              <a:rPr lang="nl-BE" sz="1700" dirty="0"/>
              <a:t>❑ van 35 000 € tot 75 000 €	                  30</a:t>
            </a:r>
            <a:br>
              <a:rPr lang="nl-BE" sz="1700" dirty="0"/>
            </a:br>
            <a:r>
              <a:rPr lang="nl-BE" sz="1700" dirty="0"/>
              <a:t>❑ vanaf 75 000 €			55</a:t>
            </a:r>
          </a:p>
          <a:p>
            <a:pPr lvl="2"/>
            <a:r>
              <a:rPr lang="nl-BE" sz="1700" dirty="0"/>
              <a:t>Geen splisting roerend en onroerend</a:t>
            </a:r>
          </a:p>
          <a:p>
            <a:r>
              <a:rPr lang="nl-BE" sz="1700" dirty="0"/>
              <a:t>Tarief anderen</a:t>
            </a:r>
          </a:p>
          <a:p>
            <a:pPr lvl="1"/>
            <a:r>
              <a:rPr lang="nl-BE" sz="1700" u="sng" dirty="0"/>
              <a:t>Erfdeel</a:t>
            </a:r>
            <a:r>
              <a:rPr lang="nl-BE" sz="1700" dirty="0"/>
              <a:t>				</a:t>
            </a:r>
            <a:r>
              <a:rPr lang="nl-BE" sz="1700" u="sng" dirty="0"/>
              <a:t>%</a:t>
            </a:r>
          </a:p>
          <a:p>
            <a:pPr lvl="1"/>
            <a:r>
              <a:rPr lang="nl-BE" sz="1700" dirty="0"/>
              <a:t>❑ tot 35 000 €			                  25</a:t>
            </a:r>
            <a:br>
              <a:rPr lang="nl-BE" sz="1700" dirty="0"/>
            </a:br>
            <a:r>
              <a:rPr lang="nl-BE" sz="1700" dirty="0"/>
              <a:t>❑ van 35 000 € tot 75 000 €	                  45</a:t>
            </a:r>
            <a:br>
              <a:rPr lang="nl-BE" sz="1700" dirty="0"/>
            </a:br>
            <a:r>
              <a:rPr lang="nl-BE" sz="1700" dirty="0"/>
              <a:t>❑ vanaf 75 000 €			55</a:t>
            </a:r>
          </a:p>
          <a:p>
            <a:pPr lvl="1"/>
            <a:r>
              <a:rPr lang="nl-BE" sz="1700" dirty="0"/>
              <a:t> </a:t>
            </a:r>
            <a:r>
              <a:rPr lang="nl-BE" sz="1700" b="1" dirty="0">
                <a:solidFill>
                  <a:srgbClr val="FF0000"/>
                </a:solidFill>
              </a:rPr>
              <a:t>△ </a:t>
            </a:r>
            <a:r>
              <a:rPr lang="nl-BE" sz="1700" dirty="0"/>
              <a:t>berekening op </a:t>
            </a:r>
            <a:r>
              <a:rPr lang="nl-BE" sz="1700" b="1" dirty="0"/>
              <a:t>som van alle erfdelen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5964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9F19D-7440-9F9A-7668-325D47D7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erfbelasting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D932C6-5014-3CC7-7869-E5DB8AA1A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1600" dirty="0"/>
              <a:t>Vader overlijdt met 2 dochters</a:t>
            </a:r>
          </a:p>
          <a:p>
            <a:r>
              <a:rPr lang="nl-BE" sz="1600" dirty="0"/>
              <a:t>Nalatenschap: 800 000€ 	- huis 400 000 €</a:t>
            </a:r>
            <a:br>
              <a:rPr lang="nl-BE" sz="1600" dirty="0"/>
            </a:br>
            <a:r>
              <a:rPr lang="nl-BE" sz="1600" dirty="0"/>
              <a:t>		                  -  geld 400 000 €</a:t>
            </a:r>
          </a:p>
          <a:p>
            <a:r>
              <a:rPr lang="nl-BE" sz="1600" dirty="0"/>
              <a:t>Verdeling dochter  A:    -  200 000 huis</a:t>
            </a:r>
            <a:br>
              <a:rPr lang="nl-BE" sz="1600" dirty="0"/>
            </a:br>
            <a:r>
              <a:rPr lang="nl-BE" sz="1600" dirty="0"/>
              <a:t>                                   -  200 000 geld</a:t>
            </a:r>
          </a:p>
          <a:p>
            <a:pPr lvl="1"/>
            <a:r>
              <a:rPr lang="nl-BE" sz="1600" dirty="0"/>
              <a:t>Erfbelasting  - huis : 3 % op 50 000     =     1 500 €</a:t>
            </a:r>
            <a:br>
              <a:rPr lang="nl-BE" sz="1600" dirty="0"/>
            </a:br>
            <a:r>
              <a:rPr lang="nl-BE" sz="1600" dirty="0"/>
              <a:t>	                         9   % op 150 000 =   </a:t>
            </a:r>
            <a:r>
              <a:rPr lang="nl-BE" sz="1600" u="sng" dirty="0"/>
              <a:t>13 500 €</a:t>
            </a:r>
            <a:r>
              <a:rPr lang="nl-BE" sz="1600" dirty="0"/>
              <a:t>          </a:t>
            </a:r>
            <a:br>
              <a:rPr lang="nl-BE" sz="1600" dirty="0"/>
            </a:br>
            <a:r>
              <a:rPr lang="nl-BE" sz="1600" dirty="0"/>
              <a:t>			totaal    =    15 000 €</a:t>
            </a:r>
            <a:br>
              <a:rPr lang="nl-BE" sz="1600" dirty="0"/>
            </a:br>
            <a:r>
              <a:rPr lang="nl-BE" sz="1600" dirty="0"/>
              <a:t>`	             - geld idem 	            =     </a:t>
            </a:r>
            <a:r>
              <a:rPr lang="nl-BE" sz="1600" u="sng" dirty="0"/>
              <a:t>15 000 €</a:t>
            </a:r>
            <a:br>
              <a:rPr lang="nl-BE" sz="1600" dirty="0"/>
            </a:br>
            <a:r>
              <a:rPr lang="nl-BE" sz="1600" dirty="0"/>
              <a:t>	Totaal		          =       30 000 € aan erfbelasting</a:t>
            </a:r>
          </a:p>
          <a:p>
            <a:r>
              <a:rPr lang="nl-BE" sz="1800" dirty="0"/>
              <a:t>Dochter  B = idem dochter  A                =    30 000 €</a:t>
            </a:r>
          </a:p>
          <a:p>
            <a:r>
              <a:rPr lang="nl-BE" sz="1800" dirty="0"/>
              <a:t>Totaal A en B = 60 000 €     op nalatenschap  van 800 0000 = </a:t>
            </a:r>
            <a:r>
              <a:rPr lang="nl-BE" sz="1800" b="1" dirty="0"/>
              <a:t>7,5 %</a:t>
            </a:r>
          </a:p>
        </p:txBody>
      </p:sp>
    </p:spTree>
    <p:extLst>
      <p:ext uri="{BB962C8B-B14F-4D97-AF65-F5344CB8AC3E}">
        <p14:creationId xmlns:p14="http://schemas.microsoft.com/office/powerpoint/2010/main" val="2948785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668B5-968E-565C-7E08-772550CBB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erfbelasting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83F8AC-6A74-49E6-907A-343401CDC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Alleenstaande met totaal vermogen 500 000 € roerend en onroerend </a:t>
            </a:r>
          </a:p>
          <a:p>
            <a:r>
              <a:rPr lang="nl-BE" dirty="0"/>
              <a:t>Een nichtje erft</a:t>
            </a:r>
          </a:p>
          <a:p>
            <a:pPr lvl="1"/>
            <a:r>
              <a:rPr lang="nl-BE" sz="2000" u="sng" dirty="0"/>
              <a:t>Erfdeel</a:t>
            </a:r>
            <a:r>
              <a:rPr lang="nl-BE" sz="2000" dirty="0"/>
              <a:t>				</a:t>
            </a:r>
            <a:r>
              <a:rPr lang="nl-BE" sz="2000" u="sng" dirty="0"/>
              <a:t>%</a:t>
            </a:r>
          </a:p>
          <a:p>
            <a:pPr lvl="1"/>
            <a:r>
              <a:rPr lang="nl-BE" sz="2000" dirty="0"/>
              <a:t>❑ tot 35 000 €			25         8 750</a:t>
            </a:r>
            <a:br>
              <a:rPr lang="nl-BE" sz="2000" dirty="0"/>
            </a:br>
            <a:r>
              <a:rPr lang="nl-BE" sz="2000" dirty="0"/>
              <a:t>❑ van 35 000 € tot 75 000 €	45        18 000</a:t>
            </a:r>
            <a:br>
              <a:rPr lang="nl-BE" sz="2000" dirty="0"/>
            </a:br>
            <a:r>
              <a:rPr lang="nl-BE" sz="2000" dirty="0"/>
              <a:t>❑ vanaf 75 000 €			55      </a:t>
            </a:r>
            <a:r>
              <a:rPr lang="nl-BE" sz="2000" u="sng" dirty="0"/>
              <a:t>233 750</a:t>
            </a:r>
            <a:br>
              <a:rPr lang="nl-BE" sz="2000" u="sng" dirty="0"/>
            </a:br>
            <a:r>
              <a:rPr lang="nl-BE" sz="2000" dirty="0"/>
              <a:t>					         </a:t>
            </a:r>
            <a:r>
              <a:rPr lang="nl-BE" sz="2000" b="1" dirty="0"/>
              <a:t>260 500	</a:t>
            </a:r>
            <a:r>
              <a:rPr lang="nl-BE" sz="2000" dirty="0"/>
              <a:t>of 52 %</a:t>
            </a:r>
          </a:p>
        </p:txBody>
      </p:sp>
    </p:spTree>
    <p:extLst>
      <p:ext uri="{BB962C8B-B14F-4D97-AF65-F5344CB8AC3E}">
        <p14:creationId xmlns:p14="http://schemas.microsoft.com/office/powerpoint/2010/main" val="19808552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59236-7923-154B-306C-4A309190AC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vermogensplanning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C965C5F-6090-FFC9-632C-CDC2B830EC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Schenken &amp; testamenten</a:t>
            </a:r>
          </a:p>
        </p:txBody>
      </p:sp>
    </p:spTree>
    <p:extLst>
      <p:ext uri="{BB962C8B-B14F-4D97-AF65-F5344CB8AC3E}">
        <p14:creationId xmlns:p14="http://schemas.microsoft.com/office/powerpoint/2010/main" val="29974816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1CBDFA-9966-0185-7606-64A3D69E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vermogensplanning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2781A0-8D08-73B5-631A-8AA3684AA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Vermogensplanning  = </a:t>
            </a:r>
            <a:r>
              <a:rPr lang="nl-BE" dirty="0">
                <a:solidFill>
                  <a:schemeClr val="tx2">
                    <a:lumMod val="50000"/>
                  </a:schemeClr>
                </a:solidFill>
                <a:highlight>
                  <a:srgbClr val="00FF00"/>
                </a:highlight>
              </a:rPr>
              <a:t>een plan maken </a:t>
            </a:r>
            <a:r>
              <a:rPr lang="nl-BE" dirty="0"/>
              <a:t>wat je met je vermogen </a:t>
            </a:r>
            <a:r>
              <a:rPr lang="nl-BE" i="1" dirty="0"/>
              <a:t>kan</a:t>
            </a:r>
            <a:r>
              <a:rPr lang="nl-BE" dirty="0"/>
              <a:t> of </a:t>
            </a:r>
            <a:r>
              <a:rPr lang="nl-BE" i="1" dirty="0"/>
              <a:t>wil</a:t>
            </a:r>
            <a:r>
              <a:rPr lang="nl-BE" dirty="0"/>
              <a:t> doen doen</a:t>
            </a:r>
          </a:p>
          <a:p>
            <a:pPr lvl="1"/>
            <a:r>
              <a:rPr lang="nl-BE" sz="2000" i="1" dirty="0">
                <a:solidFill>
                  <a:srgbClr val="FF0000"/>
                </a:solidFill>
              </a:rPr>
              <a:t>MOET NIET,  </a:t>
            </a:r>
            <a:r>
              <a:rPr lang="nl-BE" sz="2000" i="1" dirty="0">
                <a:highlight>
                  <a:srgbClr val="00FF00"/>
                </a:highlight>
              </a:rPr>
              <a:t>HET MAG</a:t>
            </a:r>
          </a:p>
          <a:p>
            <a:pPr lvl="2"/>
            <a:r>
              <a:rPr lang="nl-BE" sz="2000" dirty="0"/>
              <a:t>Vanuit persoonlijke situatie</a:t>
            </a:r>
          </a:p>
          <a:p>
            <a:pPr lvl="3"/>
            <a:r>
              <a:rPr lang="nl-BE" sz="2000" dirty="0"/>
              <a:t>Gehuwd - samenwonend – alleenstaaande</a:t>
            </a:r>
          </a:p>
          <a:p>
            <a:pPr lvl="3"/>
            <a:r>
              <a:rPr lang="nl-BE" sz="2000" dirty="0"/>
              <a:t>Met of zonder kinderen</a:t>
            </a:r>
          </a:p>
          <a:p>
            <a:pPr lvl="3"/>
            <a:r>
              <a:rPr lang="nl-BE" sz="2000" dirty="0"/>
              <a:t>Kinderen met beperking</a:t>
            </a:r>
          </a:p>
          <a:p>
            <a:pPr lvl="3"/>
            <a:r>
              <a:rPr lang="nl-BE" sz="2000" dirty="0"/>
              <a:t>Nieuw samengesteld  gezin,…………</a:t>
            </a:r>
          </a:p>
        </p:txBody>
      </p:sp>
    </p:spTree>
    <p:extLst>
      <p:ext uri="{BB962C8B-B14F-4D97-AF65-F5344CB8AC3E}">
        <p14:creationId xmlns:p14="http://schemas.microsoft.com/office/powerpoint/2010/main" val="3155672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53A52-0DF3-4C1A-9714-7305F02BE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vermogensplanning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45F027-3343-055D-AB2A-8C7303DFD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Vermogensplanning = iets regelen</a:t>
            </a:r>
          </a:p>
          <a:p>
            <a:pPr lvl="1"/>
            <a:r>
              <a:rPr lang="nl-BE" dirty="0"/>
              <a:t>Om </a:t>
            </a:r>
            <a:r>
              <a:rPr lang="nl-BE" dirty="0">
                <a:highlight>
                  <a:srgbClr val="00FF00"/>
                </a:highlight>
              </a:rPr>
              <a:t>persoonlijke</a:t>
            </a:r>
            <a:r>
              <a:rPr lang="nl-BE" dirty="0"/>
              <a:t> redenen</a:t>
            </a:r>
          </a:p>
          <a:p>
            <a:pPr lvl="2"/>
            <a:r>
              <a:rPr lang="nl-BE" dirty="0"/>
              <a:t>Naar partner toe, naar kinderen, kleinkinderen, VZW… “vrijgevigheid” een “steuntje”</a:t>
            </a:r>
          </a:p>
          <a:p>
            <a:pPr lvl="1"/>
            <a:r>
              <a:rPr lang="nl-BE" dirty="0"/>
              <a:t>Om </a:t>
            </a:r>
            <a:r>
              <a:rPr lang="nl-BE" dirty="0">
                <a:highlight>
                  <a:srgbClr val="00FF00"/>
                </a:highlight>
              </a:rPr>
              <a:t>fiscale </a:t>
            </a:r>
            <a:r>
              <a:rPr lang="nl-BE" dirty="0"/>
              <a:t>redenen</a:t>
            </a:r>
          </a:p>
          <a:p>
            <a:pPr lvl="2"/>
            <a:r>
              <a:rPr lang="nl-BE" dirty="0"/>
              <a:t>Minder erfbelasting</a:t>
            </a:r>
          </a:p>
          <a:p>
            <a:r>
              <a:rPr lang="nl-BE" dirty="0"/>
              <a:t>Welke mogelijkheden?</a:t>
            </a:r>
          </a:p>
          <a:p>
            <a:pPr lvl="1"/>
            <a:r>
              <a:rPr lang="nl-BE" dirty="0"/>
              <a:t>schenken</a:t>
            </a:r>
          </a:p>
          <a:p>
            <a:pPr lvl="1"/>
            <a:r>
              <a:rPr lang="nl-BE" dirty="0"/>
              <a:t>koop – verkoop</a:t>
            </a:r>
          </a:p>
          <a:p>
            <a:pPr lvl="1"/>
            <a:r>
              <a:rPr lang="nl-BE" dirty="0"/>
              <a:t>testament</a:t>
            </a:r>
          </a:p>
          <a:p>
            <a:pPr lvl="1"/>
            <a:r>
              <a:rPr lang="nl-BE" dirty="0"/>
              <a:t>verzekering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4688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B6013-67E0-1BED-9480-CE2159DC5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schenken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475E73-8F47-AB3C-2F23-D89B9441F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153584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71936-9387-FA0C-3463-75841FF0C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schenken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B81D75-E1C0-328D-6944-ADE84FE08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Wat?</a:t>
            </a:r>
          </a:p>
          <a:p>
            <a:pPr lvl="1"/>
            <a:r>
              <a:rPr lang="nl-BE" dirty="0"/>
              <a:t>Is iets weggeven </a:t>
            </a:r>
          </a:p>
          <a:p>
            <a:pPr lvl="1"/>
            <a:r>
              <a:rPr lang="nl-BE" dirty="0"/>
              <a:t>vrijgevigheid</a:t>
            </a:r>
          </a:p>
          <a:p>
            <a:pPr lvl="1"/>
            <a:r>
              <a:rPr lang="nl-BE" b="1" u="sng" dirty="0"/>
              <a:t>onherroepelijk</a:t>
            </a:r>
          </a:p>
          <a:p>
            <a:r>
              <a:rPr lang="nl-BE" dirty="0"/>
              <a:t>Fiscaal</a:t>
            </a:r>
          </a:p>
          <a:p>
            <a:pPr lvl="1"/>
            <a:r>
              <a:rPr lang="nl-BE" dirty="0"/>
              <a:t>Middel om vermogen af te bouwen,  “uwe portemonnee wat kleiner maken”</a:t>
            </a:r>
          </a:p>
          <a:p>
            <a:pPr lvl="1"/>
            <a:r>
              <a:rPr lang="nl-BE" dirty="0"/>
              <a:t>Minder erfbelasting</a:t>
            </a:r>
          </a:p>
          <a:p>
            <a:r>
              <a:rPr lang="nl-BE" dirty="0"/>
              <a:t>Roerend of onroerend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38982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9E1F0-FFF9-37D7-552E-02CB96CE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Roerend schenken</a:t>
            </a:r>
            <a:br>
              <a:rPr lang="nl-BE" dirty="0"/>
            </a:br>
            <a:r>
              <a:rPr lang="nl-BE" dirty="0"/>
              <a:t>bankgift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A92D5B-8A30-CECE-83A1-A982BFCB4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83210"/>
          </a:xfrm>
        </p:spPr>
        <p:txBody>
          <a:bodyPr>
            <a:noAutofit/>
          </a:bodyPr>
          <a:lstStyle/>
          <a:p>
            <a:r>
              <a:rPr lang="nl-BE" sz="1600" dirty="0"/>
              <a:t>Roerend: geld, juwelen weggeven</a:t>
            </a:r>
          </a:p>
          <a:p>
            <a:pPr lvl="1"/>
            <a:r>
              <a:rPr lang="nl-BE" sz="1600" dirty="0"/>
              <a:t>handgift</a:t>
            </a:r>
          </a:p>
          <a:p>
            <a:pPr lvl="1"/>
            <a:r>
              <a:rPr lang="nl-BE" sz="1600" dirty="0"/>
              <a:t>bankgift</a:t>
            </a:r>
          </a:p>
          <a:p>
            <a:r>
              <a:rPr lang="nl-BE" sz="1600" dirty="0"/>
              <a:t>Bankgift : Geld overschrijven van rekening naar rekening</a:t>
            </a:r>
          </a:p>
          <a:p>
            <a:pPr lvl="1"/>
            <a:r>
              <a:rPr lang="nl-BE" sz="1600" b="1" dirty="0"/>
              <a:t>Met schenkbelasting:  </a:t>
            </a:r>
            <a:r>
              <a:rPr lang="nl-BE" sz="1600" dirty="0"/>
              <a:t>3% ( parner/kinderen) 	of 7 % ( anderen)</a:t>
            </a:r>
          </a:p>
          <a:p>
            <a:pPr lvl="2"/>
            <a:r>
              <a:rPr lang="nl-BE" dirty="0"/>
              <a:t>Via notaris </a:t>
            </a:r>
            <a:br>
              <a:rPr lang="nl-BE" dirty="0"/>
            </a:br>
            <a:r>
              <a:rPr lang="nl-BE" dirty="0"/>
              <a:t>       of</a:t>
            </a:r>
          </a:p>
          <a:p>
            <a:pPr lvl="2"/>
            <a:r>
              <a:rPr lang="nl-BE" dirty="0"/>
              <a:t>Document van de gift tussen schenker en begiftigde </a:t>
            </a:r>
            <a:r>
              <a:rPr lang="nl-BE" b="1" dirty="0">
                <a:solidFill>
                  <a:srgbClr val="002060"/>
                </a:solidFill>
                <a:highlight>
                  <a:srgbClr val="00FFFF"/>
                </a:highlight>
              </a:rPr>
              <a:t>zelf laten registreren</a:t>
            </a:r>
          </a:p>
          <a:p>
            <a:pPr lvl="3"/>
            <a:r>
              <a:rPr lang="nl-BE" sz="1600" dirty="0"/>
              <a:t>Op registratiekantoor </a:t>
            </a:r>
          </a:p>
          <a:p>
            <a:pPr lvl="1"/>
            <a:r>
              <a:rPr lang="nl-BE" sz="1600" b="1" u="sng" dirty="0"/>
              <a:t>Fiscaal</a:t>
            </a:r>
            <a:r>
              <a:rPr lang="nl-BE" sz="1600" dirty="0"/>
              <a:t>: De schenking komt </a:t>
            </a:r>
            <a:r>
              <a:rPr lang="nl-BE" sz="1600" dirty="0">
                <a:highlight>
                  <a:srgbClr val="FFFF00"/>
                </a:highlight>
              </a:rPr>
              <a:t>niet </a:t>
            </a:r>
            <a:r>
              <a:rPr lang="nl-BE" sz="1600" dirty="0"/>
              <a:t>meer in de erfenis = </a:t>
            </a:r>
            <a:r>
              <a:rPr lang="nl-BE" sz="1600" dirty="0">
                <a:highlight>
                  <a:srgbClr val="FFFF00"/>
                </a:highlight>
              </a:rPr>
              <a:t>geen erfbelasting</a:t>
            </a:r>
          </a:p>
        </p:txBody>
      </p:sp>
    </p:spTree>
    <p:extLst>
      <p:ext uri="{BB962C8B-B14F-4D97-AF65-F5344CB8AC3E}">
        <p14:creationId xmlns:p14="http://schemas.microsoft.com/office/powerpoint/2010/main" val="3574115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3984D-F0AE-59A0-3812-3CEEC913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Bankgift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ADD01D-41BD-A305-B695-E23A6F9D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2360"/>
          </a:xfrm>
        </p:spPr>
        <p:txBody>
          <a:bodyPr>
            <a:noAutofit/>
          </a:bodyPr>
          <a:lstStyle/>
          <a:p>
            <a:r>
              <a:rPr lang="nl-BE" b="1" dirty="0"/>
              <a:t>Zonder schenkbelasting</a:t>
            </a:r>
          </a:p>
          <a:p>
            <a:pPr lvl="1"/>
            <a:r>
              <a:rPr lang="nl-BE" sz="1400" b="1" dirty="0"/>
              <a:t>Werkwijze</a:t>
            </a:r>
          </a:p>
          <a:p>
            <a:pPr lvl="2"/>
            <a:r>
              <a:rPr lang="nl-BE" sz="1400" dirty="0"/>
              <a:t>De overschrijving uitvoeren </a:t>
            </a:r>
          </a:p>
          <a:p>
            <a:pPr lvl="2"/>
            <a:r>
              <a:rPr lang="nl-BE" sz="1400" dirty="0"/>
              <a:t>Een pacte- adjoint: opstellen</a:t>
            </a:r>
          </a:p>
          <a:p>
            <a:pPr lvl="3"/>
            <a:r>
              <a:rPr lang="nl-BE" dirty="0"/>
              <a:t>een ondertekend geschrift tussen schenker en begiftigde </a:t>
            </a:r>
          </a:p>
          <a:p>
            <a:pPr lvl="4"/>
            <a:r>
              <a:rPr lang="nl-BE" dirty="0"/>
              <a:t>bevestiging van  reeds eerder uitgevoerde overschrijving </a:t>
            </a:r>
            <a:r>
              <a:rPr lang="nl-BE" i="1" dirty="0"/>
              <a:t>– in de verleden tijd</a:t>
            </a:r>
          </a:p>
          <a:p>
            <a:pPr lvl="3"/>
            <a:r>
              <a:rPr lang="nl-BE" dirty="0"/>
              <a:t>de rekeninguittreksels bijhouden</a:t>
            </a:r>
          </a:p>
          <a:p>
            <a:pPr lvl="3"/>
            <a:r>
              <a:rPr lang="nl-BE" dirty="0"/>
              <a:t>?! Aangetekende brieven?!</a:t>
            </a:r>
          </a:p>
          <a:p>
            <a:r>
              <a:rPr lang="nl-BE" dirty="0"/>
              <a:t>Fiscaal: </a:t>
            </a:r>
            <a:r>
              <a:rPr lang="nl-BE" sz="2800" dirty="0">
                <a:highlight>
                  <a:srgbClr val="C0C0C0"/>
                </a:highlight>
              </a:rPr>
              <a:t>geen erfbelasting  als schenker nog </a:t>
            </a:r>
            <a:r>
              <a:rPr lang="nl-BE" sz="2800" dirty="0">
                <a:solidFill>
                  <a:srgbClr val="C00000"/>
                </a:solidFill>
                <a:highlight>
                  <a:srgbClr val="C0C0C0"/>
                </a:highlight>
              </a:rPr>
              <a:t>5</a:t>
            </a:r>
            <a:r>
              <a:rPr lang="nl-BE" sz="2800" dirty="0">
                <a:highlight>
                  <a:srgbClr val="C0C0C0"/>
                </a:highlight>
              </a:rPr>
              <a:t>  jaar leeft</a:t>
            </a:r>
            <a:br>
              <a:rPr lang="nl-BE" sz="2800" dirty="0">
                <a:highlight>
                  <a:srgbClr val="C0C0C0"/>
                </a:highlight>
              </a:rPr>
            </a:br>
            <a:r>
              <a:rPr lang="nl-BE" sz="2800" dirty="0"/>
              <a:t>                                                          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472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A99B9-20CB-F152-925D-314AB5AB9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Huwelijk </a:t>
            </a:r>
            <a:br>
              <a:rPr lang="nl-BE" dirty="0"/>
            </a:br>
            <a:r>
              <a:rPr lang="nl-BE" dirty="0"/>
              <a:t>huwelijkstelsels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3990C5C-4703-DA87-DBBC-B31797037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520795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BA4B4-9BCE-D847-C57D-02ECFA516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3" y="804519"/>
            <a:ext cx="9760492" cy="1049235"/>
          </a:xfrm>
        </p:spPr>
        <p:txBody>
          <a:bodyPr/>
          <a:lstStyle/>
          <a:p>
            <a:r>
              <a:rPr lang="nl-BE" dirty="0"/>
              <a:t>Bankgift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431A3B-FEBA-AA7F-8F3F-E9FE9718F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81683"/>
          </a:xfrm>
        </p:spPr>
        <p:txBody>
          <a:bodyPr>
            <a:noAutofit/>
          </a:bodyPr>
          <a:lstStyle/>
          <a:p>
            <a:r>
              <a:rPr lang="nl-BE" sz="1600" b="1" dirty="0"/>
              <a:t>Overlijdt </a:t>
            </a:r>
            <a:r>
              <a:rPr lang="nl-BE" sz="1600" dirty="0"/>
              <a:t>schenker binnen de </a:t>
            </a:r>
            <a:r>
              <a:rPr lang="nl-BE" sz="1600" b="1" dirty="0"/>
              <a:t>3 jaar</a:t>
            </a:r>
          </a:p>
          <a:p>
            <a:pPr lvl="1"/>
            <a:r>
              <a:rPr lang="nl-BE" sz="1400" dirty="0"/>
              <a:t>Aangifte schenking in nalatenschap = erfbelasting  voor de begiftigde</a:t>
            </a:r>
          </a:p>
          <a:p>
            <a:r>
              <a:rPr lang="nl-BE" sz="1600" dirty="0"/>
              <a:t>Niet aangeven = </a:t>
            </a:r>
            <a:r>
              <a:rPr lang="nl-BE" sz="1600" b="1" dirty="0">
                <a:solidFill>
                  <a:srgbClr val="FF0000"/>
                </a:solidFill>
              </a:rPr>
              <a:t>Risico</a:t>
            </a:r>
          </a:p>
          <a:p>
            <a:r>
              <a:rPr lang="nl-BE" sz="1600" dirty="0"/>
              <a:t>Fiscus kan rekeningen controleren</a:t>
            </a:r>
          </a:p>
          <a:p>
            <a:pPr lvl="1"/>
            <a:r>
              <a:rPr lang="nl-BE" sz="1400" dirty="0"/>
              <a:t>In de 5 jaar voor overlijden zijn bedrag/bedragen weg van de rekening</a:t>
            </a:r>
          </a:p>
          <a:p>
            <a:pPr lvl="1"/>
            <a:r>
              <a:rPr lang="nl-BE" sz="1400" dirty="0"/>
              <a:t>De fiscus gaat uit van het </a:t>
            </a:r>
            <a:r>
              <a:rPr lang="nl-BE" sz="1400" b="1" u="sng" dirty="0">
                <a:highlight>
                  <a:srgbClr val="FFFF00"/>
                </a:highlight>
              </a:rPr>
              <a:t>vermoeden</a:t>
            </a:r>
            <a:r>
              <a:rPr lang="nl-BE" sz="1400" b="1" dirty="0"/>
              <a:t>: </a:t>
            </a:r>
            <a:r>
              <a:rPr lang="nl-BE" b="1" i="1" dirty="0"/>
              <a:t>de erfgenamen hebben het gekregen</a:t>
            </a:r>
          </a:p>
          <a:p>
            <a:pPr lvl="1"/>
            <a:r>
              <a:rPr lang="nl-BE" sz="1600" dirty="0"/>
              <a:t>Tenzij  </a:t>
            </a:r>
            <a:r>
              <a:rPr lang="nl-BE" sz="1600" b="1" dirty="0">
                <a:solidFill>
                  <a:srgbClr val="FF0000"/>
                </a:solidFill>
              </a:rPr>
              <a:t>bewijzen</a:t>
            </a:r>
            <a:r>
              <a:rPr lang="nl-BE" sz="1600" dirty="0"/>
              <a:t> dat ze  het </a:t>
            </a:r>
            <a:r>
              <a:rPr lang="nl-BE" sz="1600" dirty="0">
                <a:solidFill>
                  <a:srgbClr val="FF0000"/>
                </a:solidFill>
              </a:rPr>
              <a:t>niet </a:t>
            </a:r>
            <a:r>
              <a:rPr lang="nl-BE" sz="1600" dirty="0"/>
              <a:t>gekregen hebben maar dat het bedrag</a:t>
            </a:r>
          </a:p>
          <a:p>
            <a:pPr lvl="2"/>
            <a:r>
              <a:rPr lang="nl-BE" dirty="0"/>
              <a:t>diende om kosten WZC van de schenker te betalen</a:t>
            </a:r>
          </a:p>
          <a:p>
            <a:pPr lvl="2"/>
            <a:r>
              <a:rPr lang="nl-BE" dirty="0"/>
              <a:t>diende om bepaalde aankopen voor de schenker  te doen </a:t>
            </a:r>
          </a:p>
          <a:p>
            <a:pPr lvl="2"/>
            <a:r>
              <a:rPr lang="nl-BE" dirty="0"/>
              <a:t>aan iemand anders werd gegeven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9776E03D-D62E-A139-A52C-3DEC87F4806B}"/>
              </a:ext>
            </a:extLst>
          </p:cNvPr>
          <p:cNvSpPr txBox="1">
            <a:spLocks/>
          </p:cNvSpPr>
          <p:nvPr/>
        </p:nvSpPr>
        <p:spPr>
          <a:xfrm>
            <a:off x="1294362" y="96649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57703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F5D8A1-B647-B3A9-682A-9D89578E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Schenken</a:t>
            </a:r>
            <a:br>
              <a:rPr lang="nl-BE" dirty="0"/>
            </a:br>
            <a:r>
              <a:rPr lang="nl-BE" dirty="0"/>
              <a:t>onroerend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9A64BA-6A2C-BF30-8270-57DC26BDC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Schenken van onroerend: grond, huis</a:t>
            </a:r>
          </a:p>
          <a:p>
            <a:pPr lvl="1"/>
            <a:r>
              <a:rPr lang="nl-BE" dirty="0"/>
              <a:t>Notaris</a:t>
            </a:r>
          </a:p>
          <a:p>
            <a:pPr lvl="1"/>
            <a:r>
              <a:rPr lang="nl-BE" dirty="0"/>
              <a:t>Schenkbelasting</a:t>
            </a:r>
          </a:p>
          <a:p>
            <a:pPr lvl="1"/>
            <a:r>
              <a:rPr lang="nl-BE" dirty="0"/>
              <a:t>Partners en kinderen			 %</a:t>
            </a:r>
          </a:p>
          <a:p>
            <a:pPr lvl="2"/>
            <a:r>
              <a:rPr lang="nl-BE" dirty="0"/>
              <a:t>0 – 150 000			 3</a:t>
            </a:r>
          </a:p>
          <a:p>
            <a:pPr lvl="2"/>
            <a:r>
              <a:rPr lang="nl-BE" dirty="0"/>
              <a:t>150 000 – 250 000			 9 </a:t>
            </a:r>
          </a:p>
          <a:p>
            <a:pPr lvl="2"/>
            <a:r>
              <a:rPr lang="nl-BE" dirty="0"/>
              <a:t>250 000 – 450 000			18</a:t>
            </a:r>
          </a:p>
          <a:p>
            <a:pPr lvl="2"/>
            <a:r>
              <a:rPr lang="nl-BE" dirty="0"/>
              <a:t>+ 450 000			27</a:t>
            </a:r>
          </a:p>
          <a:p>
            <a:pPr lvl="3"/>
            <a:r>
              <a:rPr lang="nl-BE" dirty="0"/>
              <a:t>Gunsttarief bouwgond</a:t>
            </a:r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37834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D6107-4868-1BEA-AFC4-280D5F3B1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Verkoop &amp; Koop onroerend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1E033-0148-E0F4-3210-A96E83F1D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Verkoop onroerend</a:t>
            </a:r>
          </a:p>
          <a:p>
            <a:pPr lvl="1"/>
            <a:r>
              <a:rPr lang="nl-BE" dirty="0"/>
              <a:t>Schenk opbrengst  aan kinderen</a:t>
            </a:r>
          </a:p>
          <a:p>
            <a:pPr lvl="2"/>
            <a:r>
              <a:rPr lang="nl-BE" dirty="0"/>
              <a:t>Tarief: 0% of 3%</a:t>
            </a:r>
          </a:p>
          <a:p>
            <a:r>
              <a:rPr lang="nl-BE" dirty="0"/>
              <a:t>Gesplitste aankoop</a:t>
            </a:r>
          </a:p>
          <a:p>
            <a:pPr lvl="1"/>
            <a:r>
              <a:rPr lang="nl-BE" dirty="0"/>
              <a:t>Ouders geven geld aan kinderen </a:t>
            </a:r>
          </a:p>
          <a:p>
            <a:pPr lvl="2"/>
            <a:r>
              <a:rPr lang="nl-BE" dirty="0"/>
              <a:t>Kinderen kopen onroerend </a:t>
            </a:r>
          </a:p>
          <a:p>
            <a:pPr lvl="3"/>
            <a:r>
              <a:rPr lang="nl-BE" dirty="0">
                <a:highlight>
                  <a:srgbClr val="FFFF00"/>
                </a:highlight>
              </a:rPr>
              <a:t>In blote eigendom</a:t>
            </a:r>
            <a:r>
              <a:rPr lang="nl-BE" dirty="0"/>
              <a:t>     -         </a:t>
            </a:r>
            <a:r>
              <a:rPr lang="nl-BE" b="1" dirty="0"/>
              <a:t> onverdeeldheid tussen de kinderen</a:t>
            </a:r>
          </a:p>
          <a:p>
            <a:pPr lvl="2"/>
            <a:r>
              <a:rPr lang="nl-BE" dirty="0"/>
              <a:t>Ouders kopen </a:t>
            </a:r>
            <a:r>
              <a:rPr lang="nl-BE" dirty="0">
                <a:highlight>
                  <a:srgbClr val="FFFF00"/>
                </a:highlight>
              </a:rPr>
              <a:t>vruchtgebruik </a:t>
            </a:r>
            <a:r>
              <a:rPr lang="nl-BE" dirty="0"/>
              <a:t>:  bewonen of huur</a:t>
            </a:r>
          </a:p>
          <a:p>
            <a:pPr lvl="1"/>
            <a:r>
              <a:rPr lang="nl-BE" dirty="0"/>
              <a:t>Bij overlijden ouders : geen erfbelasting</a:t>
            </a:r>
          </a:p>
        </p:txBody>
      </p:sp>
    </p:spTree>
    <p:extLst>
      <p:ext uri="{BB962C8B-B14F-4D97-AF65-F5344CB8AC3E}">
        <p14:creationId xmlns:p14="http://schemas.microsoft.com/office/powerpoint/2010/main" val="6847698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9FBF9-71ED-1A1C-176A-0530CECAC6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testament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5EE49E-4B21-450E-9D05-E8B8A099CE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4954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AB6E0-0141-D750-E33A-E5C34D71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testament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CA1437-3BA3-B736-1D18-11D1F99A3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Een geschrift </a:t>
            </a:r>
          </a:p>
          <a:p>
            <a:pPr lvl="1"/>
            <a:r>
              <a:rPr lang="nl-BE" dirty="0"/>
              <a:t>waarin iemand  bepaalt aan wie wie hij/zij </a:t>
            </a:r>
          </a:p>
          <a:p>
            <a:pPr lvl="1"/>
            <a:r>
              <a:rPr lang="nl-BE" dirty="0"/>
              <a:t>zijn goederen of een deel ervan wil toebedelen  bij  overlijden</a:t>
            </a:r>
          </a:p>
          <a:p>
            <a:pPr lvl="2"/>
            <a:r>
              <a:rPr lang="nl-BE" dirty="0"/>
              <a:t>Afwijken van wettelijk erfrecht</a:t>
            </a:r>
          </a:p>
          <a:p>
            <a:r>
              <a:rPr lang="nl-BE" dirty="0"/>
              <a:t>Notarieel</a:t>
            </a:r>
          </a:p>
          <a:p>
            <a:r>
              <a:rPr lang="nl-BE" dirty="0"/>
              <a:t>Eigenhandig</a:t>
            </a:r>
          </a:p>
          <a:p>
            <a:pPr lvl="1"/>
            <a:r>
              <a:rPr lang="nl-BE" dirty="0"/>
              <a:t>Zelf schrijven - dateren - ondertekenen</a:t>
            </a:r>
          </a:p>
          <a:p>
            <a:pPr lvl="1"/>
            <a:r>
              <a:rPr lang="nl-BE" b="1" i="1" dirty="0"/>
              <a:t>Afzonderlijk</a:t>
            </a:r>
          </a:p>
        </p:txBody>
      </p:sp>
    </p:spTree>
    <p:extLst>
      <p:ext uri="{BB962C8B-B14F-4D97-AF65-F5344CB8AC3E}">
        <p14:creationId xmlns:p14="http://schemas.microsoft.com/office/powerpoint/2010/main" val="9340147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CECC4-7A5D-BEB9-8A1C-3881AF963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Testament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AA0452-096F-3E30-8464-D3E3F5BD1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Met testament  kan je je vermogen toebedelen aan </a:t>
            </a:r>
            <a:r>
              <a:rPr lang="nl-BE" b="1" i="1" dirty="0"/>
              <a:t>meerdere</a:t>
            </a:r>
            <a:r>
              <a:rPr lang="nl-BE" dirty="0"/>
              <a:t> personen</a:t>
            </a:r>
          </a:p>
          <a:p>
            <a:pPr lvl="1"/>
            <a:r>
              <a:rPr lang="nl-BE" sz="2000" u="sng" dirty="0"/>
              <a:t>spreiden</a:t>
            </a:r>
          </a:p>
          <a:p>
            <a:pPr lvl="2"/>
            <a:r>
              <a:rPr lang="nl-BE" sz="2000" dirty="0"/>
              <a:t>kleinere erfdelen</a:t>
            </a:r>
          </a:p>
          <a:p>
            <a:pPr lvl="3"/>
            <a:r>
              <a:rPr lang="nl-BE" sz="2000" dirty="0"/>
              <a:t>minder erfbelasting</a:t>
            </a:r>
            <a:br>
              <a:rPr lang="nl-BE" sz="2000" dirty="0"/>
            </a:br>
            <a:endParaRPr lang="nl-BE" sz="2000" dirty="0"/>
          </a:p>
          <a:p>
            <a:r>
              <a:rPr lang="nl-BE" b="1" dirty="0"/>
              <a:t>Testament aan een “goede vriend”</a:t>
            </a:r>
          </a:p>
          <a:p>
            <a:pPr lvl="1"/>
            <a:r>
              <a:rPr lang="nl-BE" dirty="0"/>
              <a:t>15 000 aan 3 % </a:t>
            </a:r>
          </a:p>
          <a:p>
            <a:pPr marL="457200" lvl="1" indent="0">
              <a:buNone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1326192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DFBC3-C1D8-5085-8F00-E3DE49FEF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verzekering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C5CC288-4539-4EE5-9495-8610A284A5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44315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8E28D-AF5E-BE42-FB0B-8966210D5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verzekering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A465B3-88B3-4287-CF32-64001AB6F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dirty="0"/>
              <a:t>Overlijdensverzekering : verzekeringsnemer – verzekerde - begunstigde</a:t>
            </a:r>
          </a:p>
          <a:p>
            <a:r>
              <a:rPr lang="nl-BE" dirty="0"/>
              <a:t>Als de verzekerde  overlijdt gaat het verzekerde kapitaal naar de aangeduide begunstigden : partner  – kinderen -  kleinkinderen - ….</a:t>
            </a:r>
          </a:p>
          <a:p>
            <a:r>
              <a:rPr lang="nl-BE" dirty="0">
                <a:highlight>
                  <a:srgbClr val="FFFF00"/>
                </a:highlight>
              </a:rPr>
              <a:t>Begunstig je </a:t>
            </a:r>
            <a:r>
              <a:rPr lang="nl-BE" b="1" dirty="0">
                <a:highlight>
                  <a:srgbClr val="FFFF00"/>
                </a:highlight>
              </a:rPr>
              <a:t>kleinkinderen </a:t>
            </a:r>
            <a:r>
              <a:rPr lang="nl-BE" dirty="0">
                <a:highlight>
                  <a:srgbClr val="FFFF00"/>
                </a:highlight>
              </a:rPr>
              <a:t>in een Tak 21/23	</a:t>
            </a:r>
          </a:p>
          <a:p>
            <a:pPr lvl="2"/>
            <a:r>
              <a:rPr lang="nl-BE" sz="2000" dirty="0"/>
              <a:t>Plaats 12 500 € in de verzekeringspolis per kleinkind</a:t>
            </a:r>
          </a:p>
          <a:p>
            <a:pPr lvl="2"/>
            <a:r>
              <a:rPr lang="nl-BE" sz="2000" dirty="0"/>
              <a:t>12 500 € is vrij van erfbelasting</a:t>
            </a:r>
          </a:p>
          <a:p>
            <a:pPr lvl="2"/>
            <a:r>
              <a:rPr lang="nl-BE" sz="2000" dirty="0"/>
              <a:t>begunstigde : de kleinkinderen</a:t>
            </a:r>
          </a:p>
          <a:p>
            <a:pPr lvl="2"/>
            <a:r>
              <a:rPr lang="nl-BE" sz="2000" dirty="0"/>
              <a:t>Bij overlijden: 4 kleinkinderen elk 12 500 € = </a:t>
            </a:r>
            <a:r>
              <a:rPr lang="nl-BE" sz="2000" b="1" dirty="0"/>
              <a:t>50 000 </a:t>
            </a:r>
            <a:r>
              <a:rPr lang="nl-BE" sz="2000" dirty="0"/>
              <a:t>€ </a:t>
            </a:r>
            <a:r>
              <a:rPr lang="nl-BE" sz="2000" i="1" dirty="0"/>
              <a:t>zonder erfbelasting</a:t>
            </a:r>
          </a:p>
        </p:txBody>
      </p:sp>
    </p:spTree>
    <p:extLst>
      <p:ext uri="{BB962C8B-B14F-4D97-AF65-F5344CB8AC3E}">
        <p14:creationId xmlns:p14="http://schemas.microsoft.com/office/powerpoint/2010/main" val="3803751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E2DAB-383C-0951-2EF9-0055F36A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successieverzekering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E8EC89-E16D-3036-5E6F-CD3CFB9A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Kinderen sluiten verzekering af</a:t>
            </a:r>
          </a:p>
          <a:p>
            <a:pPr lvl="1"/>
            <a:r>
              <a:rPr lang="nl-BE" dirty="0"/>
              <a:t>verzekeringsnemers</a:t>
            </a:r>
          </a:p>
          <a:p>
            <a:r>
              <a:rPr lang="nl-BE" dirty="0"/>
              <a:t>Op hoofd van ouders</a:t>
            </a:r>
          </a:p>
          <a:p>
            <a:pPr lvl="1"/>
            <a:r>
              <a:rPr lang="nl-BE" dirty="0"/>
              <a:t>verzekerde</a:t>
            </a:r>
          </a:p>
          <a:p>
            <a:r>
              <a:rPr lang="nl-BE" dirty="0"/>
              <a:t>Als ouder overlijdt krijgen de kinderen het </a:t>
            </a:r>
            <a:r>
              <a:rPr lang="nl-BE"/>
              <a:t>verzekerde kapitaal </a:t>
            </a:r>
            <a:endParaRPr lang="nl-BE" dirty="0"/>
          </a:p>
          <a:p>
            <a:pPr lvl="1"/>
            <a:r>
              <a:rPr lang="nl-BE" dirty="0"/>
              <a:t>Kinderen zijn  begunstigde</a:t>
            </a:r>
          </a:p>
          <a:p>
            <a:r>
              <a:rPr lang="nl-BE" dirty="0"/>
              <a:t>Waarmee ze erfbelasting kunnen betalen</a:t>
            </a:r>
          </a:p>
        </p:txBody>
      </p:sp>
    </p:spTree>
    <p:extLst>
      <p:ext uri="{BB962C8B-B14F-4D97-AF65-F5344CB8AC3E}">
        <p14:creationId xmlns:p14="http://schemas.microsoft.com/office/powerpoint/2010/main" val="15095279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95D6F-ABB0-6E8E-F520-8D64C4CEA2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Reserve &amp;beschikbaar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8F1E17-B101-C888-DC4B-A521E61B1D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264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BCF5EB-CCAF-CFB8-5680-2DFF7169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Gehuwd =  “JA”            ❤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5F973-4B4C-BE59-5EA5-F9E2BD78B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huwelijk = “ ja” woord</a:t>
            </a:r>
          </a:p>
          <a:p>
            <a:r>
              <a:rPr lang="nl-BE" dirty="0"/>
              <a:t>huwelijkstelsel of contract bepaalt</a:t>
            </a:r>
          </a:p>
          <a:p>
            <a:pPr lvl="2"/>
            <a:r>
              <a:rPr lang="nl-BE" b="1" dirty="0"/>
              <a:t>wat</a:t>
            </a:r>
            <a:r>
              <a:rPr lang="nl-BE" dirty="0"/>
              <a:t> is van </a:t>
            </a:r>
            <a:r>
              <a:rPr lang="nl-BE" b="1" dirty="0"/>
              <a:t>wie </a:t>
            </a:r>
            <a:r>
              <a:rPr lang="nl-BE" dirty="0"/>
              <a:t>tijdens het huwelijk</a:t>
            </a:r>
          </a:p>
          <a:p>
            <a:pPr lvl="3"/>
            <a:r>
              <a:rPr lang="nl-BE" dirty="0"/>
              <a:t>Eigen goederen – gemeenschappelijke </a:t>
            </a:r>
          </a:p>
          <a:p>
            <a:pPr lvl="2"/>
            <a:r>
              <a:rPr lang="nl-BE" dirty="0"/>
              <a:t>de </a:t>
            </a:r>
            <a:r>
              <a:rPr lang="nl-BE" b="1" dirty="0"/>
              <a:t>nalatenschap, ons erfenis</a:t>
            </a:r>
          </a:p>
          <a:p>
            <a:r>
              <a:rPr lang="nl-BE" dirty="0"/>
              <a:t>3 stelsels</a:t>
            </a:r>
          </a:p>
          <a:p>
            <a:pPr lvl="1"/>
            <a:r>
              <a:rPr lang="nl-BE" dirty="0"/>
              <a:t>Wettelijk stelsel : zonder of met notaris</a:t>
            </a:r>
          </a:p>
          <a:p>
            <a:pPr lvl="1"/>
            <a:r>
              <a:rPr lang="nl-BE" dirty="0"/>
              <a:t>Scheiding van goederen</a:t>
            </a:r>
          </a:p>
          <a:p>
            <a:pPr lvl="1"/>
            <a:r>
              <a:rPr lang="nl-BE" dirty="0"/>
              <a:t>Algehele gemeenschap</a:t>
            </a:r>
          </a:p>
        </p:txBody>
      </p:sp>
    </p:spTree>
    <p:extLst>
      <p:ext uri="{BB962C8B-B14F-4D97-AF65-F5344CB8AC3E}">
        <p14:creationId xmlns:p14="http://schemas.microsoft.com/office/powerpoint/2010/main" val="9705138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24824-7012-9E75-1B8A-8943DAAE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Reserve &amp; beschikbaar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B12FEF-157E-232C-3FCA-D185ED54E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9800"/>
            <a:ext cx="9603275" cy="3450613"/>
          </a:xfrm>
        </p:spPr>
        <p:txBody>
          <a:bodyPr>
            <a:normAutofit/>
          </a:bodyPr>
          <a:lstStyle/>
          <a:p>
            <a:r>
              <a:rPr lang="nl-BE" dirty="0"/>
              <a:t>Vrijheid om met je  vermogen te doen wat je wil?</a:t>
            </a:r>
          </a:p>
          <a:p>
            <a:r>
              <a:rPr lang="nl-BE" b="1" dirty="0"/>
              <a:t>Nee</a:t>
            </a:r>
          </a:p>
          <a:p>
            <a:pPr lvl="1"/>
            <a:r>
              <a:rPr lang="nl-BE" dirty="0"/>
              <a:t>Wanneer ik reservataire erfgenamen  heb</a:t>
            </a:r>
          </a:p>
          <a:p>
            <a:pPr lvl="2"/>
            <a:r>
              <a:rPr lang="nl-BE" dirty="0"/>
              <a:t>Echtgenoot/echtgenote</a:t>
            </a:r>
          </a:p>
          <a:p>
            <a:pPr lvl="2"/>
            <a:r>
              <a:rPr lang="nl-BE" dirty="0"/>
              <a:t>Kinderen</a:t>
            </a:r>
          </a:p>
          <a:p>
            <a:pPr lvl="3"/>
            <a:r>
              <a:rPr lang="nl-BE" sz="1800" dirty="0">
                <a:solidFill>
                  <a:srgbClr val="FF0000"/>
                </a:solidFill>
              </a:rPr>
              <a:t>Recht op een deel van uw vermogen = </a:t>
            </a:r>
            <a:r>
              <a:rPr lang="nl-BE" sz="2000" u="sng" dirty="0">
                <a:solidFill>
                  <a:srgbClr val="FF0000"/>
                </a:solidFill>
              </a:rPr>
              <a:t>reserve</a:t>
            </a:r>
          </a:p>
          <a:p>
            <a:r>
              <a:rPr lang="nl-BE" b="1" dirty="0">
                <a:solidFill>
                  <a:srgbClr val="FF0000"/>
                </a:solidFill>
              </a:rPr>
              <a:t>Ja</a:t>
            </a:r>
          </a:p>
          <a:p>
            <a:pPr lvl="1"/>
            <a:r>
              <a:rPr lang="nl-BE" dirty="0"/>
              <a:t> geen reservataire erfgenamen</a:t>
            </a:r>
          </a:p>
        </p:txBody>
      </p:sp>
    </p:spTree>
    <p:extLst>
      <p:ext uri="{BB962C8B-B14F-4D97-AF65-F5344CB8AC3E}">
        <p14:creationId xmlns:p14="http://schemas.microsoft.com/office/powerpoint/2010/main" val="19957379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EE0DF-487C-C0C5-04B8-B92E8AE6A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Reserve &amp; beschikbaar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AAAB99-3646-2AEA-AFDA-01EB58371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199727"/>
          </a:xfrm>
        </p:spPr>
        <p:txBody>
          <a:bodyPr>
            <a:noAutofit/>
          </a:bodyPr>
          <a:lstStyle/>
          <a:p>
            <a:r>
              <a:rPr lang="nl-BE" sz="1400" dirty="0">
                <a:highlight>
                  <a:srgbClr val="FFFF00"/>
                </a:highlight>
              </a:rPr>
              <a:t>Reservataire erfgenamen  : </a:t>
            </a:r>
          </a:p>
          <a:p>
            <a:pPr lvl="1"/>
            <a:r>
              <a:rPr lang="nl-BE" sz="1400" b="1" i="1" dirty="0"/>
              <a:t>Echtgenoot/ote</a:t>
            </a:r>
          </a:p>
          <a:p>
            <a:pPr lvl="2"/>
            <a:r>
              <a:rPr lang="nl-BE" sz="1400" dirty="0"/>
              <a:t>Steeds vruchtgebruik op nalatenschap</a:t>
            </a:r>
          </a:p>
          <a:p>
            <a:pPr lvl="2"/>
            <a:r>
              <a:rPr lang="nl-BE" sz="1400" dirty="0"/>
              <a:t>Steeds in woning mogen blijven</a:t>
            </a:r>
          </a:p>
          <a:p>
            <a:pPr lvl="1"/>
            <a:r>
              <a:rPr lang="nl-BE" dirty="0"/>
              <a:t>Kinderen </a:t>
            </a:r>
          </a:p>
          <a:p>
            <a:pPr lvl="2"/>
            <a:r>
              <a:rPr lang="nl-BE" dirty="0">
                <a:highlight>
                  <a:srgbClr val="FFFF00"/>
                </a:highlight>
              </a:rPr>
              <a:t>reserve </a:t>
            </a:r>
            <a:r>
              <a:rPr lang="nl-BE" dirty="0"/>
              <a:t> voor alle kinderen samen = </a:t>
            </a:r>
            <a:r>
              <a:rPr lang="nl-BE" b="1" dirty="0">
                <a:solidFill>
                  <a:schemeClr val="accent1"/>
                </a:solidFill>
              </a:rPr>
              <a:t> </a:t>
            </a:r>
            <a:r>
              <a:rPr lang="nl-BE" sz="2200" b="1" dirty="0">
                <a:solidFill>
                  <a:schemeClr val="accent1"/>
                </a:solidFill>
              </a:rPr>
              <a:t>½ </a:t>
            </a:r>
            <a:r>
              <a:rPr lang="nl-BE" b="1" dirty="0">
                <a:solidFill>
                  <a:schemeClr val="accent1"/>
                </a:solidFill>
              </a:rPr>
              <a:t> </a:t>
            </a:r>
            <a:r>
              <a:rPr lang="nl-BE" dirty="0"/>
              <a:t>van het vermogen van de ouder</a:t>
            </a:r>
            <a:r>
              <a:rPr lang="nl-BE" sz="1200" b="1" dirty="0"/>
              <a:t>  dus </a:t>
            </a:r>
            <a:r>
              <a:rPr lang="nl-BE" sz="2000" b="1" dirty="0">
                <a:solidFill>
                  <a:srgbClr val="FF0000"/>
                </a:solidFill>
              </a:rPr>
              <a:t>50 %</a:t>
            </a:r>
          </a:p>
          <a:p>
            <a:pPr lvl="3"/>
            <a:r>
              <a:rPr lang="nl-BE" sz="1800" b="1" dirty="0"/>
              <a:t>DUS de andere ½ is beschikbaar !!! </a:t>
            </a:r>
            <a:r>
              <a:rPr lang="nl-BE" sz="1800" b="1" i="1" dirty="0"/>
              <a:t>Doe je mee wat je wil…</a:t>
            </a:r>
          </a:p>
          <a:p>
            <a:r>
              <a:rPr lang="nl-BE" sz="1400" dirty="0"/>
              <a:t>Aan wie dat beschikbaar </a:t>
            </a:r>
            <a:r>
              <a:rPr lang="nl-BE" sz="1600" b="1" dirty="0"/>
              <a:t>= ½  </a:t>
            </a:r>
            <a:r>
              <a:rPr lang="nl-BE" sz="1400" dirty="0"/>
              <a:t>geven</a:t>
            </a:r>
          </a:p>
          <a:p>
            <a:pPr lvl="2"/>
            <a:r>
              <a:rPr lang="nl-BE" sz="1400" dirty="0"/>
              <a:t>½ aan partner </a:t>
            </a:r>
          </a:p>
          <a:p>
            <a:pPr lvl="2"/>
            <a:r>
              <a:rPr lang="nl-BE" sz="1400" dirty="0"/>
              <a:t>aan kleinkinderen </a:t>
            </a:r>
          </a:p>
          <a:p>
            <a:pPr lvl="2"/>
            <a:r>
              <a:rPr lang="nl-BE" sz="1400" dirty="0"/>
              <a:t>aan vreemde  </a:t>
            </a:r>
          </a:p>
          <a:p>
            <a:pPr lvl="2"/>
            <a:r>
              <a:rPr lang="nl-BE" sz="1400" dirty="0">
                <a:highlight>
                  <a:srgbClr val="00FFFF"/>
                </a:highlight>
              </a:rPr>
              <a:t>Een kind met 50% bevoordeligen!</a:t>
            </a:r>
            <a:br>
              <a:rPr lang="nl-BE" sz="1400" dirty="0">
                <a:highlight>
                  <a:srgbClr val="00FFFF"/>
                </a:highlight>
              </a:rPr>
            </a:br>
            <a:endParaRPr lang="nl-BE" sz="1400" dirty="0">
              <a:highlight>
                <a:srgbClr val="00FFFF"/>
              </a:highlight>
            </a:endParaRP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62B95A2-0CE4-EF82-68CD-DA6057CB6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06618"/>
              </p:ext>
            </p:extLst>
          </p:nvPr>
        </p:nvGraphicFramePr>
        <p:xfrm>
          <a:off x="1451579" y="719665"/>
          <a:ext cx="8708421" cy="78557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708421">
                  <a:extLst>
                    <a:ext uri="{9D8B030D-6E8A-4147-A177-3AD203B41FA5}">
                      <a16:colId xmlns:a16="http://schemas.microsoft.com/office/drawing/2014/main" val="1986218564"/>
                    </a:ext>
                  </a:extLst>
                </a:gridCol>
              </a:tblGrid>
              <a:tr h="785577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634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451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B778F-38A7-CB88-A96E-21B1AA2FE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Nieuw samengesteld gezin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2DB485F-17B8-2D87-3C89-BB49FFF0D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62523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F3A8D-59B5-5E64-34D7-3A54102E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Nieuw samengesteld gezin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CD411B-30D9-372C-DDC4-DF776381B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Diverse partijen</a:t>
            </a:r>
          </a:p>
          <a:p>
            <a:pPr lvl="1"/>
            <a:r>
              <a:rPr lang="nl-BE" dirty="0"/>
              <a:t>nieuwe partner</a:t>
            </a:r>
          </a:p>
          <a:p>
            <a:pPr lvl="1"/>
            <a:r>
              <a:rPr lang="nl-BE" dirty="0"/>
              <a:t>de eigen kindeen</a:t>
            </a:r>
          </a:p>
          <a:p>
            <a:pPr lvl="1"/>
            <a:r>
              <a:rPr lang="nl-BE" dirty="0"/>
              <a:t>de pluskinderen</a:t>
            </a:r>
          </a:p>
          <a:p>
            <a:pPr lvl="2"/>
            <a:r>
              <a:rPr lang="nl-BE" sz="2100" dirty="0"/>
              <a:t>Keuzes maken…</a:t>
            </a:r>
          </a:p>
          <a:p>
            <a:r>
              <a:rPr lang="nl-BE" dirty="0"/>
              <a:t>Voordeel: nieuwe partner </a:t>
            </a:r>
          </a:p>
          <a:p>
            <a:pPr lvl="1"/>
            <a:r>
              <a:rPr lang="nl-BE" dirty="0"/>
              <a:t>huwen </a:t>
            </a:r>
          </a:p>
          <a:p>
            <a:r>
              <a:rPr lang="nl-BE" dirty="0"/>
              <a:t>Voordeel: eigen kinderen</a:t>
            </a:r>
          </a:p>
          <a:p>
            <a:pPr lvl="1"/>
            <a:r>
              <a:rPr lang="nl-BE" dirty="0"/>
              <a:t>samenwonen</a:t>
            </a:r>
          </a:p>
          <a:p>
            <a:r>
              <a:rPr lang="nl-BE" dirty="0"/>
              <a:t>De pluskinderen </a:t>
            </a:r>
          </a:p>
          <a:p>
            <a:pPr lvl="1"/>
            <a:r>
              <a:rPr lang="nl-BE" dirty="0"/>
              <a:t>Bevoordelen  met </a:t>
            </a:r>
            <a:r>
              <a:rPr lang="nl-BE" sz="1900" b="1" dirty="0"/>
              <a:t>beschikbaar deel = ½ </a:t>
            </a:r>
            <a:r>
              <a:rPr lang="nl-BE" sz="1900" b="1" u="sng" dirty="0"/>
              <a:t>!</a:t>
            </a:r>
          </a:p>
          <a:p>
            <a:endParaRPr lang="nl-BE" sz="1900" b="1" u="sng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765790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CA3B7-7705-00CC-3F25-D5408CDBC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zorgvolmacht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A62AA9-D59C-0263-6111-3559075F68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30652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E96260-3446-A488-C0F6-F6A80139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zorgvolmacht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F72056-721D-4718-EACA-FA5AD6A6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i="1" dirty="0"/>
              <a:t>Vandaag</a:t>
            </a:r>
            <a:r>
              <a:rPr lang="nl-BE" dirty="0"/>
              <a:t> kunnen  we alles zelf  nog regelen</a:t>
            </a:r>
          </a:p>
          <a:p>
            <a:pPr lvl="1"/>
            <a:r>
              <a:rPr lang="nl-BE" dirty="0"/>
              <a:t>Facturen betalen, de huur, ons geld beheren, een appartement kopen,…</a:t>
            </a:r>
          </a:p>
          <a:p>
            <a:r>
              <a:rPr lang="nl-BE" b="1" i="1" dirty="0"/>
              <a:t>Morgen</a:t>
            </a:r>
          </a:p>
          <a:p>
            <a:pPr lvl="1"/>
            <a:r>
              <a:rPr lang="nl-BE" dirty="0"/>
              <a:t>Niet meer bij verstand: onbekwaam</a:t>
            </a:r>
          </a:p>
          <a:p>
            <a:r>
              <a:rPr lang="nl-BE" b="1" i="1" dirty="0"/>
              <a:t>Vroeger</a:t>
            </a:r>
            <a:r>
              <a:rPr lang="nl-BE" dirty="0"/>
              <a:t>  : een bewindvoerder via vrederechter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85442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986C6-63A5-F1D1-02E3-BEE5B5E8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zorgvoLmacht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CCDD1F-00EB-11AE-2083-042D3F364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b="1" dirty="0"/>
              <a:t>Nu zorgvolmacht</a:t>
            </a:r>
          </a:p>
          <a:p>
            <a:pPr lvl="1"/>
            <a:r>
              <a:rPr lang="nl-BE" dirty="0"/>
              <a:t>volmacht  aan </a:t>
            </a:r>
          </a:p>
          <a:p>
            <a:pPr lvl="2"/>
            <a:r>
              <a:rPr lang="nl-BE" dirty="0"/>
              <a:t>Familielid: partner, kinderen,</a:t>
            </a:r>
          </a:p>
          <a:p>
            <a:pPr lvl="3"/>
            <a:r>
              <a:rPr lang="nl-BE" dirty="0"/>
              <a:t>Alleen of met meerdere</a:t>
            </a:r>
          </a:p>
          <a:p>
            <a:pPr lvl="2"/>
            <a:r>
              <a:rPr lang="nl-BE" dirty="0"/>
              <a:t>Een vertrouwenspersoon</a:t>
            </a:r>
          </a:p>
          <a:p>
            <a:r>
              <a:rPr lang="nl-BE" dirty="0"/>
              <a:t>Zorgvolmacht  over</a:t>
            </a:r>
          </a:p>
          <a:p>
            <a:pPr lvl="1"/>
            <a:r>
              <a:rPr lang="nl-BE" dirty="0"/>
              <a:t>De persoon : In welk woonzorgcentrum, welke arts,..</a:t>
            </a:r>
          </a:p>
          <a:p>
            <a:pPr lvl="1"/>
            <a:r>
              <a:rPr lang="nl-BE" dirty="0"/>
              <a:t>Het vermogen</a:t>
            </a:r>
          </a:p>
          <a:p>
            <a:pPr marL="914400" lvl="2" indent="0">
              <a:buNone/>
            </a:pPr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40025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8673A-9BB2-619D-83C7-D3E0DF39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zorgvolmacht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9659F6-B096-AECA-FE6A-6EA32E50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Notarieel 	kost  +/-  250 €</a:t>
            </a:r>
          </a:p>
          <a:p>
            <a:pPr lvl="1"/>
            <a:r>
              <a:rPr lang="nl-BE" dirty="0"/>
              <a:t>Koop - Verkoop onroerend</a:t>
            </a:r>
          </a:p>
          <a:p>
            <a:pPr lvl="1"/>
            <a:r>
              <a:rPr lang="nl-BE" dirty="0"/>
              <a:t>Schenking onroerend</a:t>
            </a:r>
          </a:p>
          <a:p>
            <a:r>
              <a:rPr lang="nl-BE" dirty="0"/>
              <a:t>Onderhands</a:t>
            </a:r>
          </a:p>
          <a:p>
            <a:pPr lvl="1"/>
            <a:r>
              <a:rPr lang="nl-BE" dirty="0"/>
              <a:t>Financiele verrichtingen- Beheer beleggingen - Huren en verhuren - Facturen betalen</a:t>
            </a:r>
          </a:p>
          <a:p>
            <a:r>
              <a:rPr lang="nl-BE" dirty="0"/>
              <a:t>Wanneer en hoe opstellen?</a:t>
            </a:r>
          </a:p>
          <a:p>
            <a:pPr lvl="1"/>
            <a:r>
              <a:rPr lang="nl-BE" dirty="0"/>
              <a:t>Als je nog </a:t>
            </a:r>
            <a:r>
              <a:rPr lang="nl-BE" b="1" dirty="0">
                <a:solidFill>
                  <a:srgbClr val="FF0000"/>
                </a:solidFill>
              </a:rPr>
              <a:t>bekwaam</a:t>
            </a:r>
            <a:r>
              <a:rPr lang="nl-BE" dirty="0"/>
              <a:t> bent</a:t>
            </a:r>
          </a:p>
          <a:p>
            <a:pPr lvl="2"/>
            <a:r>
              <a:rPr lang="nl-BE" sz="2300" dirty="0"/>
              <a:t>Volmacht document laten eensluidend verklaren op gemeente: gratis</a:t>
            </a:r>
          </a:p>
          <a:p>
            <a:pPr lvl="2"/>
            <a:r>
              <a:rPr lang="nl-BE" sz="2300" dirty="0"/>
              <a:t>Registreren  op vredegerecht : </a:t>
            </a:r>
            <a:r>
              <a:rPr lang="nl-BE" sz="2300"/>
              <a:t>+/- 25 €</a:t>
            </a:r>
            <a:endParaRPr lang="nl-BE" sz="2300" dirty="0"/>
          </a:p>
        </p:txBody>
      </p:sp>
    </p:spTree>
    <p:extLst>
      <p:ext uri="{BB962C8B-B14F-4D97-AF65-F5344CB8AC3E}">
        <p14:creationId xmlns:p14="http://schemas.microsoft.com/office/powerpoint/2010/main" val="9975965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A96EE-9375-0803-6EA1-F3068250A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Zorgvolmacht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DFC021-F11D-AC0F-DE0C-6AE686FD9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Aanvang</a:t>
            </a:r>
          </a:p>
          <a:p>
            <a:pPr lvl="1"/>
            <a:r>
              <a:rPr lang="nl-BE" dirty="0"/>
              <a:t>Als de lastgever onbekwaam is!</a:t>
            </a:r>
          </a:p>
          <a:p>
            <a:pPr lvl="2"/>
            <a:r>
              <a:rPr lang="nl-BE" dirty="0"/>
              <a:t>Onmiddellijk</a:t>
            </a:r>
          </a:p>
          <a:p>
            <a:pPr lvl="2"/>
            <a:r>
              <a:rPr lang="nl-BE" dirty="0"/>
              <a:t>Op een voorafbepaald tijdstip</a:t>
            </a:r>
          </a:p>
          <a:p>
            <a:pPr lvl="2"/>
            <a:r>
              <a:rPr lang="nl-BE" dirty="0"/>
              <a:t>Medisch attest van 2 artsen</a:t>
            </a:r>
          </a:p>
          <a:p>
            <a:r>
              <a:rPr lang="nl-BE" dirty="0"/>
              <a:t>De </a:t>
            </a:r>
            <a:r>
              <a:rPr lang="nl-BE" b="1" i="1" dirty="0"/>
              <a:t>bancaire volmacht </a:t>
            </a:r>
            <a:r>
              <a:rPr lang="nl-BE" i="1" dirty="0"/>
              <a:t>die je gegeven hebt </a:t>
            </a:r>
            <a:r>
              <a:rPr lang="nl-BE" b="1" i="1" dirty="0"/>
              <a:t>vervalt</a:t>
            </a:r>
          </a:p>
          <a:p>
            <a:pPr lvl="1"/>
            <a:r>
              <a:rPr lang="nl-BE" dirty="0"/>
              <a:t>Als je onbekwaam wordt…</a:t>
            </a:r>
          </a:p>
          <a:p>
            <a:pPr lvl="2"/>
            <a:r>
              <a:rPr lang="nl-BE" dirty="0"/>
              <a:t>De zorgvolmacht NIET</a:t>
            </a:r>
          </a:p>
          <a:p>
            <a:r>
              <a:rPr lang="nl-BE" dirty="0"/>
              <a:t>Zorgvolmacht: Nuttig?</a:t>
            </a:r>
          </a:p>
        </p:txBody>
      </p:sp>
    </p:spTree>
    <p:extLst>
      <p:ext uri="{BB962C8B-B14F-4D97-AF65-F5344CB8AC3E}">
        <p14:creationId xmlns:p14="http://schemas.microsoft.com/office/powerpoint/2010/main" val="25122895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0F0AC-7003-C028-22D0-9FB8F8ADE2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besluit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21F31A-2347-A9A0-E3C2-7F4A8879A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273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2F4E7-C20D-A518-23BE-5F1D4BE33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Wettelijk 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D199F9-0A29-B797-80C4-9A68B308E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Met of zonder notaris</a:t>
            </a:r>
            <a:br>
              <a:rPr lang="nl-BE" dirty="0"/>
            </a:br>
            <a:r>
              <a:rPr lang="nl-BE" dirty="0"/>
              <a:t>								</a:t>
            </a:r>
          </a:p>
          <a:p>
            <a:endParaRPr lang="nl-BE" u="sng" dirty="0"/>
          </a:p>
          <a:p>
            <a:r>
              <a:rPr lang="nl-BE" u="sng" dirty="0"/>
              <a:t>Eigen goederen	partner 	</a:t>
            </a:r>
            <a:r>
              <a:rPr lang="nl-BE" dirty="0"/>
              <a:t>	</a:t>
            </a:r>
            <a:r>
              <a:rPr lang="nl-BE" u="sng" dirty="0">
                <a:highlight>
                  <a:srgbClr val="00FF00"/>
                </a:highlight>
              </a:rPr>
              <a:t>gemeenschappelijk </a:t>
            </a:r>
            <a:r>
              <a:rPr lang="nl-BE" dirty="0"/>
              <a:t>	      </a:t>
            </a:r>
            <a:r>
              <a:rPr lang="nl-BE" u="sng" dirty="0"/>
              <a:t>eigen partner	</a:t>
            </a:r>
          </a:p>
          <a:p>
            <a:pPr marL="457200" lvl="1" indent="0">
              <a:buNone/>
            </a:pPr>
            <a:r>
              <a:rPr lang="nl-BE" dirty="0"/>
              <a:t>► voor huwelijk		 ► loon		                        ► voor</a:t>
            </a:r>
            <a:br>
              <a:rPr lang="nl-BE" dirty="0"/>
            </a:br>
            <a:r>
              <a:rPr lang="nl-BE" dirty="0"/>
              <a:t>► erfenissen			    △ gekocht		         ► erfenissen</a:t>
            </a:r>
            <a:br>
              <a:rPr lang="nl-BE" dirty="0"/>
            </a:br>
            <a:r>
              <a:rPr lang="nl-BE" dirty="0"/>
              <a:t>► schenkingen		                   △ gespaard		         ► schenkingen</a:t>
            </a:r>
            <a:br>
              <a:rPr lang="nl-BE" dirty="0"/>
            </a:br>
            <a:r>
              <a:rPr lang="nl-BE" dirty="0"/>
              <a:t>► persoonlijk		               ► vermoeden gemeenschap              ► persoonlijk</a:t>
            </a:r>
            <a:br>
              <a:rPr lang="nl-BE" dirty="0"/>
            </a:br>
            <a:r>
              <a:rPr lang="nl-BE" dirty="0"/>
              <a:t>				</a:t>
            </a:r>
            <a:br>
              <a:rPr lang="nl-BE" dirty="0"/>
            </a:br>
            <a:endParaRPr lang="nl-B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t 15">
                <a:extLst>
                  <a:ext uri="{FF2B5EF4-FFF2-40B4-BE49-F238E27FC236}">
                    <a16:creationId xmlns:a16="http://schemas.microsoft.com/office/drawing/2014/main" id="{F0FC8462-6060-711C-E87B-ABDBEC33E232}"/>
                  </a:ext>
                </a:extLst>
              </p14:cNvPr>
              <p14:cNvContentPartPr/>
              <p14:nvPr/>
            </p14:nvContentPartPr>
            <p14:xfrm>
              <a:off x="-806585" y="1614360"/>
              <a:ext cx="360" cy="360"/>
            </p14:xfrm>
          </p:contentPart>
        </mc:Choice>
        <mc:Fallback xmlns="">
          <p:pic>
            <p:nvPicPr>
              <p:cNvPr id="16" name="Inkt 15">
                <a:extLst>
                  <a:ext uri="{FF2B5EF4-FFF2-40B4-BE49-F238E27FC236}">
                    <a16:creationId xmlns:a16="http://schemas.microsoft.com/office/drawing/2014/main" id="{F0FC8462-6060-711C-E87B-ABDBEC33E23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860225" y="150636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kt 16">
                <a:extLst>
                  <a:ext uri="{FF2B5EF4-FFF2-40B4-BE49-F238E27FC236}">
                    <a16:creationId xmlns:a16="http://schemas.microsoft.com/office/drawing/2014/main" id="{731827DE-2547-68DB-B7A0-92A5710664F3}"/>
                  </a:ext>
                </a:extLst>
              </p14:cNvPr>
              <p14:cNvContentPartPr/>
              <p14:nvPr/>
            </p14:nvContentPartPr>
            <p14:xfrm>
              <a:off x="-815945" y="1614360"/>
              <a:ext cx="360" cy="360"/>
            </p14:xfrm>
          </p:contentPart>
        </mc:Choice>
        <mc:Fallback xmlns="">
          <p:pic>
            <p:nvPicPr>
              <p:cNvPr id="17" name="Inkt 16">
                <a:extLst>
                  <a:ext uri="{FF2B5EF4-FFF2-40B4-BE49-F238E27FC236}">
                    <a16:creationId xmlns:a16="http://schemas.microsoft.com/office/drawing/2014/main" id="{731827DE-2547-68DB-B7A0-92A5710664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869945" y="1506360"/>
                <a:ext cx="108000" cy="216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D6A0A6E2-23B7-E69A-3936-A630FA14A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31264"/>
              </p:ext>
            </p:extLst>
          </p:nvPr>
        </p:nvGraphicFramePr>
        <p:xfrm>
          <a:off x="2032000" y="2549236"/>
          <a:ext cx="1708727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08727">
                  <a:extLst>
                    <a:ext uri="{9D8B030D-6E8A-4147-A177-3AD203B41FA5}">
                      <a16:colId xmlns:a16="http://schemas.microsoft.com/office/drawing/2014/main" val="316065791"/>
                    </a:ext>
                  </a:extLst>
                </a:gridCol>
              </a:tblGrid>
              <a:tr h="360220">
                <a:tc>
                  <a:txBody>
                    <a:bodyPr/>
                    <a:lstStyle/>
                    <a:p>
                      <a:r>
                        <a:rPr lang="nl-BE" dirty="0"/>
                        <a:t>       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699236"/>
                  </a:ext>
                </a:extLst>
              </a:tr>
            </a:tbl>
          </a:graphicData>
        </a:graphic>
      </p:graphicFrame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354AF5E2-97EC-181D-D0FD-7E60E75C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086950"/>
              </p:ext>
            </p:extLst>
          </p:nvPr>
        </p:nvGraphicFramePr>
        <p:xfrm>
          <a:off x="4779818" y="2549236"/>
          <a:ext cx="2549237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49237">
                  <a:extLst>
                    <a:ext uri="{9D8B030D-6E8A-4147-A177-3AD203B41FA5}">
                      <a16:colId xmlns:a16="http://schemas.microsoft.com/office/drawing/2014/main" val="415284968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nl-BE" dirty="0"/>
                        <a:t>       gemeenschap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978216"/>
                  </a:ext>
                </a:extLst>
              </a:tr>
            </a:tbl>
          </a:graphicData>
        </a:graphic>
      </p:graphicFrame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D992C23E-05D7-808F-C95F-4C59BF29A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964561"/>
              </p:ext>
            </p:extLst>
          </p:nvPr>
        </p:nvGraphicFramePr>
        <p:xfrm>
          <a:off x="7994072" y="2549236"/>
          <a:ext cx="2165927" cy="3657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65927">
                  <a:extLst>
                    <a:ext uri="{9D8B030D-6E8A-4147-A177-3AD203B41FA5}">
                      <a16:colId xmlns:a16="http://schemas.microsoft.com/office/drawing/2014/main" val="267389785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nl-BE" dirty="0"/>
                        <a:t>       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102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224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F8EC8-37E4-9F17-77E2-B2BADBC3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Besluit</a:t>
            </a:r>
            <a:br>
              <a:rPr lang="nl-BE" dirty="0"/>
            </a:br>
            <a:r>
              <a:rPr lang="nl-BE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C1F5A3-B1EE-BBCF-8495-8487AEFDA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Analyseer je eigen situatie</a:t>
            </a:r>
          </a:p>
          <a:p>
            <a:pPr lvl="1"/>
            <a:r>
              <a:rPr lang="nl-BE" dirty="0"/>
              <a:t>Gehuwd - samenwonend- alleenstaand</a:t>
            </a:r>
          </a:p>
          <a:p>
            <a:pPr lvl="1"/>
            <a:r>
              <a:rPr lang="nl-BE" dirty="0"/>
              <a:t>Kinderen -  kleinkinderen</a:t>
            </a:r>
          </a:p>
          <a:p>
            <a:pPr lvl="1"/>
            <a:r>
              <a:rPr lang="nl-BE" dirty="0"/>
              <a:t>Kinderen  met beperking</a:t>
            </a:r>
          </a:p>
          <a:p>
            <a:pPr lvl="1"/>
            <a:r>
              <a:rPr lang="nl-BE" dirty="0"/>
              <a:t>Nieuw  samengesteld gezin</a:t>
            </a:r>
          </a:p>
          <a:p>
            <a:pPr lvl="2"/>
            <a:r>
              <a:rPr lang="nl-BE" dirty="0">
                <a:highlight>
                  <a:srgbClr val="FFFF00"/>
                </a:highlight>
              </a:rPr>
              <a:t>Denk na voor je </a:t>
            </a:r>
            <a:r>
              <a:rPr lang="nl-BE" dirty="0">
                <a:solidFill>
                  <a:srgbClr val="FF0000"/>
                </a:solidFill>
                <a:highlight>
                  <a:srgbClr val="FFFF00"/>
                </a:highlight>
              </a:rPr>
              <a:t>zelf</a:t>
            </a:r>
            <a:r>
              <a:rPr lang="nl-BE" dirty="0">
                <a:highlight>
                  <a:srgbClr val="FFFF00"/>
                </a:highlight>
              </a:rPr>
              <a:t> beslist…..</a:t>
            </a:r>
          </a:p>
          <a:p>
            <a:pPr lvl="1"/>
            <a:endParaRPr lang="nl-BE" dirty="0"/>
          </a:p>
          <a:p>
            <a:pPr lvl="1"/>
            <a:endParaRPr lang="nl-BE" dirty="0"/>
          </a:p>
          <a:p>
            <a:pPr lvl="8"/>
            <a:r>
              <a:rPr lang="nl-BE" sz="1700" dirty="0"/>
              <a:t>Luc De Koning</a:t>
            </a:r>
            <a:br>
              <a:rPr lang="nl-BE" sz="1700" dirty="0"/>
            </a:br>
            <a:r>
              <a:rPr lang="nl-BE" sz="1700" dirty="0"/>
              <a:t>luc.de.koning@telenet.be</a:t>
            </a:r>
          </a:p>
        </p:txBody>
      </p:sp>
    </p:spTree>
    <p:extLst>
      <p:ext uri="{BB962C8B-B14F-4D97-AF65-F5344CB8AC3E}">
        <p14:creationId xmlns:p14="http://schemas.microsoft.com/office/powerpoint/2010/main" val="41607162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CE402-E4D1-6990-F3C2-47FF44301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Nieuw   2026……2029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F8C871-8D80-F37B-63BB-132F61BBA7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90232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8478A-8CC2-B4FA-25FD-3BCA63D9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Ontwerp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061905-CF62-09DA-B5B6-258E332C6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nl-BE" b="1" i="0" u="none" strike="noStrike" dirty="0">
                <a:solidFill>
                  <a:srgbClr val="494F4A"/>
                </a:solidFill>
                <a:effectLst/>
                <a:latin typeface="interstate"/>
              </a:rPr>
              <a:t>In Vlaanderen</a:t>
            </a:r>
          </a:p>
          <a:p>
            <a:pPr algn="l"/>
            <a:r>
              <a:rPr lang="nl-BE" b="1" i="0" u="none" strike="noStrike" dirty="0">
                <a:solidFill>
                  <a:srgbClr val="494F4A"/>
                </a:solidFill>
                <a:effectLst/>
                <a:latin typeface="interstate"/>
              </a:rPr>
              <a:t>Op de eerste 50.000 euro aan zowel roerende als onroerende goederen, zouden kinderen geen belasting moeten betalen</a:t>
            </a:r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. </a:t>
            </a:r>
            <a:b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</a:br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Erven ze meer, dan is wel erfbelasting verschuldigd, maar ook aan die tarieven en schijven zou worden gesleuteld.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031780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6973D-DCBE-0847-8D55-61E329EB9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Langstlevende en Kinderen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92E633-7888-2A8C-F694-64FE40C4E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nl-BE" u="sng" dirty="0"/>
              <a:t>ERFDEEL</a:t>
            </a:r>
            <a:r>
              <a:rPr lang="nl-BE" dirty="0"/>
              <a:t>					 </a:t>
            </a:r>
            <a:r>
              <a:rPr lang="nl-BE" u="sng" dirty="0"/>
              <a:t>%</a:t>
            </a:r>
          </a:p>
          <a:p>
            <a:pPr lvl="2"/>
            <a:r>
              <a:rPr lang="nl-BE" dirty="0"/>
              <a:t>Tussen 0 € en 50 000 €				  0</a:t>
            </a:r>
          </a:p>
          <a:p>
            <a:pPr lvl="2"/>
            <a:r>
              <a:rPr lang="nl-BE" dirty="0"/>
              <a:t>boven 50 000 € en tot 150 000 		                  3</a:t>
            </a:r>
          </a:p>
          <a:p>
            <a:pPr lvl="2"/>
            <a:r>
              <a:rPr lang="nl-BE" dirty="0"/>
              <a:t>tussen 150 000 en 250 000 €				  9 		                 </a:t>
            </a:r>
            <a:r>
              <a:rPr lang="nl-BE" sz="1800" dirty="0"/>
              <a:t>           </a:t>
            </a:r>
          </a:p>
          <a:p>
            <a:pPr lvl="2"/>
            <a:r>
              <a:rPr lang="nl-BE" sz="1800" dirty="0"/>
              <a:t>Boven 250 000 					27</a:t>
            </a:r>
          </a:p>
          <a:p>
            <a:pPr lvl="3"/>
            <a:r>
              <a:rPr lang="nl-BE" sz="1200" dirty="0"/>
              <a:t>* Feitelijk samenwonend </a:t>
            </a:r>
            <a:r>
              <a:rPr lang="nl-BE" sz="1200" b="1" dirty="0"/>
              <a:t>één  </a:t>
            </a:r>
            <a:r>
              <a:rPr lang="nl-BE" sz="1200" dirty="0"/>
              <a:t>jaar samen</a:t>
            </a:r>
          </a:p>
          <a:p>
            <a:r>
              <a:rPr lang="nl-BE" dirty="0"/>
              <a:t>  Langstlevende op roerend (geld) vrij tot 150 000 €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7583796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112D78-599B-4D38-E900-0CD7FD52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Ontwerp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403E49-8290-B114-89D3-ED629AE3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nl-BE" b="0" i="0" u="none" strike="noStrike" dirty="0">
              <a:solidFill>
                <a:srgbClr val="494F4A"/>
              </a:solidFill>
              <a:effectLst/>
              <a:latin typeface="interstate"/>
            </a:endParaRPr>
          </a:p>
          <a:p>
            <a:pPr algn="l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Ook de </a:t>
            </a:r>
            <a:r>
              <a:rPr lang="nl-BE" b="1" i="0" u="none" strike="noStrike" dirty="0">
                <a:solidFill>
                  <a:srgbClr val="494F4A"/>
                </a:solidFill>
                <a:effectLst/>
                <a:latin typeface="interstate"/>
              </a:rPr>
              <a:t>tarieven voor broers en zussen worden dus gewijzigd</a:t>
            </a:r>
            <a:endParaRPr lang="nl-BE" dirty="0">
              <a:solidFill>
                <a:srgbClr val="494F4A"/>
              </a:solidFill>
              <a:latin typeface="interstate"/>
            </a:endParaRPr>
          </a:p>
          <a:p>
            <a:pPr lvl="1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Van 0 tot 75 000 ( 35 000)        </a:t>
            </a:r>
            <a:r>
              <a:rPr lang="nl-BE" dirty="0">
                <a:solidFill>
                  <a:srgbClr val="494F4A"/>
                </a:solidFill>
                <a:latin typeface="interstate"/>
              </a:rPr>
              <a:t>2</a:t>
            </a:r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5%</a:t>
            </a:r>
          </a:p>
          <a:p>
            <a:pPr lvl="1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75 000 tot 150 000 ( 75 000)   30% </a:t>
            </a:r>
          </a:p>
          <a:p>
            <a:pPr lvl="1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Vanaf 150 000                            55 %</a:t>
            </a:r>
          </a:p>
          <a:p>
            <a:pPr algn="l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Ook het tarief tussen alle andere erfgenamen wordt aangepast. 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125670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62550-2381-ED07-0535-539305A87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Ontwerp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752C2A-012D-6331-FA13-26B687542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Daarnaast zal er een specifieke fiscale regeling komen voor </a:t>
            </a:r>
            <a:r>
              <a:rPr lang="nl-BE" b="1" i="0" u="none" strike="noStrike" dirty="0">
                <a:solidFill>
                  <a:srgbClr val="494F4A"/>
                </a:solidFill>
                <a:effectLst/>
                <a:latin typeface="interstate"/>
              </a:rPr>
              <a:t>alleenstaanden</a:t>
            </a:r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. </a:t>
            </a:r>
          </a:p>
          <a:p>
            <a:pPr algn="l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Momenteel bestaat er al de ‘</a:t>
            </a:r>
            <a:r>
              <a:rPr lang="nl-BE" b="1" i="0" u="none" strike="noStrike" dirty="0">
                <a:solidFill>
                  <a:srgbClr val="494F4A"/>
                </a:solidFill>
                <a:effectLst/>
                <a:latin typeface="interstate"/>
              </a:rPr>
              <a:t>vriendenerfenis</a:t>
            </a:r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’, waarmee tot 15.000 euro testamentair kan worden nagelaten aan verre familie of vrienden tegen een gunstig tarief van 3%. Over de verdere uitwerking zijn nog geen concrete details bekend.</a:t>
            </a:r>
          </a:p>
          <a:p>
            <a:pPr algn="l"/>
            <a:r>
              <a:rPr lang="nl-BE" b="0" i="0" u="none" strike="noStrike" dirty="0">
                <a:solidFill>
                  <a:srgbClr val="494F4A"/>
                </a:solidFill>
                <a:effectLst/>
                <a:latin typeface="interstate"/>
              </a:rPr>
              <a:t>De verlaging van de erfbelasting gaat van kracht in 2026, maar zal gefaseerd ingevoerd worden waardoor dit pas volledig in werking zal treden vanaf 2029.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8203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91A94-49F5-F183-375E-A663DD2F4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Scheiding van goederen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4A648C-70F4-FDA6-9A54-6DDF8CB95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Notaris</a:t>
            </a:r>
          </a:p>
          <a:p>
            <a:pPr lvl="7"/>
            <a:endParaRPr lang="nl-BE" dirty="0"/>
          </a:p>
          <a:p>
            <a:pPr lvl="7"/>
            <a:endParaRPr lang="nl-BE" dirty="0"/>
          </a:p>
          <a:p>
            <a:r>
              <a:rPr lang="nl-BE" dirty="0"/>
              <a:t> 2 afgescheiden vermogens: “ ieder het zijne”</a:t>
            </a:r>
            <a:br>
              <a:rPr lang="nl-BE" dirty="0"/>
            </a:br>
            <a:endParaRPr lang="nl-B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0D4849C2-32D2-B4EE-E45E-0BDC78F22876}"/>
                  </a:ext>
                </a:extLst>
              </p14:cNvPr>
              <p14:cNvContentPartPr/>
              <p14:nvPr/>
            </p14:nvContentPartPr>
            <p14:xfrm>
              <a:off x="-630545" y="1357680"/>
              <a:ext cx="360" cy="36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0D4849C2-32D2-B4EE-E45E-0BDC78F2287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684185" y="1250040"/>
                <a:ext cx="108000" cy="216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E233D8AA-F867-9824-1E48-73CF36BF3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005783"/>
              </p:ext>
            </p:extLst>
          </p:nvPr>
        </p:nvGraphicFramePr>
        <p:xfrm>
          <a:off x="2032000" y="2557146"/>
          <a:ext cx="185833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58335">
                  <a:extLst>
                    <a:ext uri="{9D8B030D-6E8A-4147-A177-3AD203B41FA5}">
                      <a16:colId xmlns:a16="http://schemas.microsoft.com/office/drawing/2014/main" val="75884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       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55059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5A6780A3-1873-AE86-33FE-A41FB07F9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624772"/>
              </p:ext>
            </p:extLst>
          </p:nvPr>
        </p:nvGraphicFramePr>
        <p:xfrm>
          <a:off x="5444836" y="2545288"/>
          <a:ext cx="1759528" cy="3826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59528">
                  <a:extLst>
                    <a:ext uri="{9D8B030D-6E8A-4147-A177-3AD203B41FA5}">
                      <a16:colId xmlns:a16="http://schemas.microsoft.com/office/drawing/2014/main" val="1548306520"/>
                    </a:ext>
                  </a:extLst>
                </a:gridCol>
              </a:tblGrid>
              <a:tr h="382698">
                <a:tc>
                  <a:txBody>
                    <a:bodyPr/>
                    <a:lstStyle/>
                    <a:p>
                      <a:r>
                        <a:rPr lang="nl-BE" dirty="0"/>
                        <a:t>        eigen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27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624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3A1CB-CA94-4869-E650-FDF95E47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Algehele gemeenschap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79C0CC-1ED0-4A9D-2811-FA665275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Notaris</a:t>
            </a:r>
          </a:p>
          <a:p>
            <a:pPr marL="0" indent="0">
              <a:buNone/>
            </a:pPr>
            <a:r>
              <a:rPr lang="nl-BE" dirty="0"/>
              <a:t>		</a:t>
            </a:r>
            <a:br>
              <a:rPr lang="nl-BE" dirty="0"/>
            </a:br>
            <a:endParaRPr lang="nl-BE" dirty="0"/>
          </a:p>
          <a:p>
            <a:pPr lvl="1"/>
            <a:r>
              <a:rPr lang="nl-BE" dirty="0"/>
              <a:t>Eén  vermogen</a:t>
            </a:r>
          </a:p>
          <a:p>
            <a:pPr lvl="2"/>
            <a:r>
              <a:rPr lang="nl-BE" dirty="0">
                <a:highlight>
                  <a:srgbClr val="FFFF00"/>
                </a:highlight>
              </a:rPr>
              <a:t>Alles </a:t>
            </a:r>
            <a:r>
              <a:rPr lang="nl-BE" sz="2000" dirty="0">
                <a:highlight>
                  <a:srgbClr val="FFFF00"/>
                </a:highlight>
              </a:rPr>
              <a:t>gemeenschappelijk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9A42590-C699-10D5-4029-B7AC84D19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653445"/>
              </p:ext>
            </p:extLst>
          </p:nvPr>
        </p:nvGraphicFramePr>
        <p:xfrm>
          <a:off x="2784764" y="2521526"/>
          <a:ext cx="3865418" cy="62345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865418">
                  <a:extLst>
                    <a:ext uri="{9D8B030D-6E8A-4147-A177-3AD203B41FA5}">
                      <a16:colId xmlns:a16="http://schemas.microsoft.com/office/drawing/2014/main" val="1179893744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r>
                        <a:rPr lang="nl-BE" dirty="0"/>
                        <a:t>            gemeenschappelijk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24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71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C1A59-87D9-A227-F89A-D746B4C85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Erven </a:t>
            </a:r>
          </a:p>
        </p:txBody>
      </p:sp>
    </p:spTree>
    <p:extLst>
      <p:ext uri="{BB962C8B-B14F-4D97-AF65-F5344CB8AC3E}">
        <p14:creationId xmlns:p14="http://schemas.microsoft.com/office/powerpoint/2010/main" val="2386366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{BD2DAA0B-398E-074D-85DF-67C94AD1D54C}tf10001119</Template>
  <TotalTime>6414</TotalTime>
  <Words>2957</Words>
  <Application>Microsoft Office PowerPoint</Application>
  <PresentationFormat>Breedbeeld</PresentationFormat>
  <Paragraphs>426</Paragraphs>
  <Slides>65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65</vt:i4>
      </vt:variant>
    </vt:vector>
  </HeadingPairs>
  <TitlesOfParts>
    <vt:vector size="69" baseType="lpstr">
      <vt:lpstr>Arial</vt:lpstr>
      <vt:lpstr>Gill Sans MT</vt:lpstr>
      <vt:lpstr>interstate</vt:lpstr>
      <vt:lpstr>Galerie</vt:lpstr>
      <vt:lpstr>TIJD om  Even stilstaan….</vt:lpstr>
      <vt:lpstr>Momenten</vt:lpstr>
      <vt:lpstr>De momenten</vt:lpstr>
      <vt:lpstr>Huwelijk  huwelijkstelsels</vt:lpstr>
      <vt:lpstr>Gehuwd =  “JA”            ❤ </vt:lpstr>
      <vt:lpstr>Wettelijk stelsel</vt:lpstr>
      <vt:lpstr>Scheiding van goederen</vt:lpstr>
      <vt:lpstr>Algehele gemeenschap</vt:lpstr>
      <vt:lpstr>Erven </vt:lpstr>
      <vt:lpstr>Overlijden = erven</vt:lpstr>
      <vt:lpstr>Wettelijke erfgenamen: de orden</vt:lpstr>
      <vt:lpstr>Gehuwd met kinderen wat is de nalatenschap bij wettelijk stelsel</vt:lpstr>
      <vt:lpstr>Gehuwd met kinderen Wat is de nalatenschap bij scheiding van goederen</vt:lpstr>
      <vt:lpstr>Gehuwd met kinderen wat is de nalatenschap bij algehele gemeenschap</vt:lpstr>
      <vt:lpstr>Gehuwd zonder kinderen wat is de nalatenschap bij wettelijk stelsel</vt:lpstr>
      <vt:lpstr>Gehuwd zonder kinderen wat is de nalatenschap bij scheiding van goederen</vt:lpstr>
      <vt:lpstr>Gehuwd zonder kinderen wat is de nalatenschap bij algehele gemeenschap</vt:lpstr>
      <vt:lpstr>Keuzebeding </vt:lpstr>
      <vt:lpstr>keuzebeding</vt:lpstr>
      <vt:lpstr>Keuzebeding en fiscaliteit</vt:lpstr>
      <vt:lpstr>samenwonen</vt:lpstr>
      <vt:lpstr>Wettelijk Samenwonen </vt:lpstr>
      <vt:lpstr>Wettelijk samenwonenden bevoordelen</vt:lpstr>
      <vt:lpstr>Feitelijk samenwonen</vt:lpstr>
      <vt:lpstr>Alleenstaanden alleenwonenden</vt:lpstr>
      <vt:lpstr>alleenstaanden</vt:lpstr>
      <vt:lpstr>erfbelasting</vt:lpstr>
      <vt:lpstr>Erfbelasting : vlaanderen </vt:lpstr>
      <vt:lpstr>erfbelasting</vt:lpstr>
      <vt:lpstr>Broers en zussen anderen</vt:lpstr>
      <vt:lpstr>erfbelasting</vt:lpstr>
      <vt:lpstr>erfbelasting</vt:lpstr>
      <vt:lpstr>vermogensplanning</vt:lpstr>
      <vt:lpstr>vermogensplanning</vt:lpstr>
      <vt:lpstr>vermogensplanning</vt:lpstr>
      <vt:lpstr>schenken</vt:lpstr>
      <vt:lpstr>schenken</vt:lpstr>
      <vt:lpstr>Roerend schenken bankgift</vt:lpstr>
      <vt:lpstr>Bankgift</vt:lpstr>
      <vt:lpstr>Bankgift</vt:lpstr>
      <vt:lpstr>Schenken onroerend</vt:lpstr>
      <vt:lpstr>Verkoop &amp; Koop onroerend</vt:lpstr>
      <vt:lpstr>testament</vt:lpstr>
      <vt:lpstr>testament</vt:lpstr>
      <vt:lpstr>Testament </vt:lpstr>
      <vt:lpstr>verzekering</vt:lpstr>
      <vt:lpstr>verzekering</vt:lpstr>
      <vt:lpstr>successieverzekering</vt:lpstr>
      <vt:lpstr>Reserve &amp;beschikbaar</vt:lpstr>
      <vt:lpstr>Reserve &amp; beschikbaar</vt:lpstr>
      <vt:lpstr>Reserve &amp; beschikbaar</vt:lpstr>
      <vt:lpstr>Nieuw samengesteld gezin</vt:lpstr>
      <vt:lpstr>Nieuw samengesteld gezin</vt:lpstr>
      <vt:lpstr>zorgvolmacht</vt:lpstr>
      <vt:lpstr>zorgvolmacht</vt:lpstr>
      <vt:lpstr>zorgvoLmacht</vt:lpstr>
      <vt:lpstr>zorgvolmacht</vt:lpstr>
      <vt:lpstr>Zorgvolmacht</vt:lpstr>
      <vt:lpstr>besluit</vt:lpstr>
      <vt:lpstr>Besluit  </vt:lpstr>
      <vt:lpstr>Nieuw   2026……2029</vt:lpstr>
      <vt:lpstr>Ontwerp</vt:lpstr>
      <vt:lpstr>Langstlevende en Kinderen</vt:lpstr>
      <vt:lpstr>Ontwerp</vt:lpstr>
      <vt:lpstr>Ontwerp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ons bezighoudt</dc:title>
  <dc:creator>Luc De Koning</dc:creator>
  <cp:lastModifiedBy>Hilda Vanalken</cp:lastModifiedBy>
  <cp:revision>96</cp:revision>
  <cp:lastPrinted>2024-08-20T14:05:43Z</cp:lastPrinted>
  <dcterms:created xsi:type="dcterms:W3CDTF">2024-06-27T19:43:39Z</dcterms:created>
  <dcterms:modified xsi:type="dcterms:W3CDTF">2025-01-29T16:54:52Z</dcterms:modified>
</cp:coreProperties>
</file>